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8"/>
  </p:notesMasterIdLst>
  <p:sldIdLst>
    <p:sldId id="286" r:id="rId3"/>
    <p:sldId id="303" r:id="rId4"/>
    <p:sldId id="272" r:id="rId5"/>
    <p:sldId id="273" r:id="rId6"/>
    <p:sldId id="289" r:id="rId7"/>
    <p:sldId id="287" r:id="rId8"/>
    <p:sldId id="290" r:id="rId9"/>
    <p:sldId id="304" r:id="rId10"/>
    <p:sldId id="298" r:id="rId11"/>
    <p:sldId id="330" r:id="rId12"/>
    <p:sldId id="332" r:id="rId13"/>
    <p:sldId id="333" r:id="rId14"/>
    <p:sldId id="334" r:id="rId15"/>
    <p:sldId id="335" r:id="rId16"/>
    <p:sldId id="336" r:id="rId17"/>
    <p:sldId id="331" r:id="rId18"/>
    <p:sldId id="337" r:id="rId19"/>
    <p:sldId id="329" r:id="rId20"/>
    <p:sldId id="324" r:id="rId21"/>
    <p:sldId id="319" r:id="rId22"/>
    <p:sldId id="305" r:id="rId23"/>
    <p:sldId id="307" r:id="rId24"/>
    <p:sldId id="311" r:id="rId25"/>
    <p:sldId id="315" r:id="rId26"/>
    <p:sldId id="317" r:id="rId27"/>
    <p:sldId id="325" r:id="rId28"/>
    <p:sldId id="322" r:id="rId29"/>
    <p:sldId id="321" r:id="rId30"/>
    <p:sldId id="326" r:id="rId31"/>
    <p:sldId id="328" r:id="rId32"/>
    <p:sldId id="327" r:id="rId33"/>
    <p:sldId id="323" r:id="rId34"/>
    <p:sldId id="318" r:id="rId35"/>
    <p:sldId id="320" r:id="rId36"/>
    <p:sldId id="279" r:id="rId3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A9314"/>
    <a:srgbClr val="F897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Administrator\Desktop\archivio%202015\rs-ergonomia\valutazione%20slc\svs\Elaborazioni\Acea%20produzione\gruppo%20IDRO\Valutazione%20preliminare-%20IDRO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9"/>
      <c:hPercent val="53"/>
      <c:rotY val="37"/>
      <c:depthPercent val="100"/>
      <c:rAngAx val="1"/>
    </c:view3D>
    <c:floor>
      <c:spPr>
        <a:solidFill>
          <a:srgbClr val="CCCCCC"/>
        </a:solidFill>
        <a:ln w="9525">
          <a:noFill/>
        </a:ln>
      </c:spPr>
    </c:floor>
    <c:sideWall>
      <c:spPr>
        <a:noFill/>
        <a:ln w="3175">
          <a:solidFill>
            <a:srgbClr val="B3B3B3"/>
          </a:solidFill>
          <a:prstDash val="solid"/>
        </a:ln>
      </c:spPr>
    </c:sideWall>
    <c:backWall>
      <c:spPr>
        <a:noFill/>
        <a:ln w="3175"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6596514516145281"/>
          <c:y val="2.1358793565438468E-2"/>
          <c:w val="0.7109839967636018"/>
          <c:h val="0.65853658536585358"/>
        </c:manualLayout>
      </c:layout>
      <c:bar3DChart>
        <c:barDir val="col"/>
        <c:grouping val="clustered"/>
        <c:ser>
          <c:idx val="0"/>
          <c:order val="0"/>
          <c:tx>
            <c:strRef>
              <c:f>Elaborazioni!$C$2</c:f>
              <c:strCache>
                <c:ptCount val="1"/>
                <c:pt idx="0">
                  <c:v>ACEA Produzione Spa</c:v>
                </c:pt>
              </c:strCache>
            </c:strRef>
          </c:tx>
          <c:spPr>
            <a:solidFill>
              <a:srgbClr val="004586"/>
            </a:solidFill>
            <a:ln w="25400">
              <a:noFill/>
            </a:ln>
          </c:spPr>
          <c:cat>
            <c:strRef>
              <c:f>Elaborazioni!$B$6:$B$17</c:f>
              <c:strCache>
                <c:ptCount val="12"/>
                <c:pt idx="0">
                  <c:v>TURNOVER E MOBILITA'</c:v>
                </c:pt>
                <c:pt idx="1">
                  <c:v>IMPIEGO, ASSENZE E RITARDI</c:v>
                </c:pt>
                <c:pt idx="2">
                  <c:v>INFORTUNI E MALATTIE</c:v>
                </c:pt>
                <c:pt idx="3">
                  <c:v>CONFLITTI E VIOLENZE</c:v>
                </c:pt>
                <c:pt idx="4">
                  <c:v>CULTURA ORGANIZZATIVA</c:v>
                </c:pt>
                <c:pt idx="5">
                  <c:v>GESTIONE DEL PERSONALE</c:v>
                </c:pt>
                <c:pt idx="6">
                  <c:v>COMUNICAZIONE AZIENDALE</c:v>
                </c:pt>
                <c:pt idx="7">
                  <c:v>CONCILIAZIONE VITA/LAVORO</c:v>
                </c:pt>
                <c:pt idx="8">
                  <c:v>MANSIONI E COMPITI</c:v>
                </c:pt>
                <c:pt idx="9">
                  <c:v>ORARI DI LAVORO</c:v>
                </c:pt>
                <c:pt idx="10">
                  <c:v>AUTONOMIA e CONTROLLO</c:v>
                </c:pt>
                <c:pt idx="11">
                  <c:v>FATTORI DI NOCIVITA'</c:v>
                </c:pt>
              </c:strCache>
            </c:strRef>
          </c:cat>
          <c:val>
            <c:numRef>
              <c:f>Elaborazioni!$E$6:$E$17</c:f>
              <c:numCache>
                <c:formatCode>0.00</c:formatCode>
                <c:ptCount val="12"/>
                <c:pt idx="0">
                  <c:v>0</c:v>
                </c:pt>
                <c:pt idx="1">
                  <c:v>11.000000000000002</c:v>
                </c:pt>
                <c:pt idx="2">
                  <c:v>30</c:v>
                </c:pt>
                <c:pt idx="3">
                  <c:v>0</c:v>
                </c:pt>
                <c:pt idx="4">
                  <c:v>-20</c:v>
                </c:pt>
                <c:pt idx="5">
                  <c:v>33.333333333333329</c:v>
                </c:pt>
                <c:pt idx="6">
                  <c:v>0</c:v>
                </c:pt>
                <c:pt idx="7">
                  <c:v>33.333333333333329</c:v>
                </c:pt>
                <c:pt idx="8">
                  <c:v>0</c:v>
                </c:pt>
                <c:pt idx="9">
                  <c:v>-25</c:v>
                </c:pt>
                <c:pt idx="10">
                  <c:v>60</c:v>
                </c:pt>
                <c:pt idx="11">
                  <c:v>50</c:v>
                </c:pt>
              </c:numCache>
            </c:numRef>
          </c:val>
        </c:ser>
        <c:gapWidth val="100"/>
        <c:shape val="box"/>
        <c:axId val="65500288"/>
        <c:axId val="65501824"/>
        <c:axId val="0"/>
      </c:bar3DChart>
      <c:catAx>
        <c:axId val="65500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5501824"/>
        <c:crossesAt val="0"/>
        <c:auto val="1"/>
        <c:lblAlgn val="ctr"/>
        <c:lblOffset val="100"/>
        <c:tickLblSkip val="1"/>
        <c:tickMarkSkip val="1"/>
      </c:catAx>
      <c:valAx>
        <c:axId val="6550182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0.00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65500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0.02874</cdr:x>
      <cdr:y>0.94789</cdr:y>
    </cdr:from>
    <cdr:to>
      <cdr:x>0.02874</cdr:x>
      <cdr:y>0.94789</cdr:y>
    </cdr:to>
    <cdr:sp macro="" textlink="">
      <cdr:nvSpPr>
        <cdr:cNvPr id="51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5526" y="260342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">
          <a:noFill/>
          <a:miter lim="800000"/>
          <a:headEnd/>
          <a:tailEnd type="none" w="med" len="med"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0" y="0"/>
            <a:ext cx="2928938" cy="414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884613" y="0"/>
            <a:ext cx="2928937" cy="414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8945" name="Rectangle 32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25963" cy="33829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5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40363" cy="4068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8685213"/>
            <a:ext cx="2928938" cy="4143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25762" cy="411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fld id="{B73F7E16-C1F6-4F93-8BE6-701DC3ED2E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2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9D3DAD0-2506-4D3D-A518-8BEB5025DE1A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16237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E35F044-D2F8-4C2B-85D6-B6D3257E6A1B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17825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C7B3F7-8B98-4885-A358-945E21511212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19412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D0F7B2A-B1B7-4CB9-BF3B-7FD7076661D3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2100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2D6706-6D95-4EF5-AAD5-E7D2DE094DC6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3884613" y="8685213"/>
            <a:ext cx="2922587" cy="407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FDD0AD0-D12B-4BAB-9B6A-9E2E3B37BB43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884613" y="8685213"/>
            <a:ext cx="29241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50EEB4D-C786-4E19-8562-5C6AAB5B171C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3884613" y="8685213"/>
            <a:ext cx="2925762" cy="41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B84E453-1F01-4227-96AC-E0663120690D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884613" y="8685213"/>
            <a:ext cx="292735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12CFD8B-D6FC-4419-9696-79F0C814A830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3884613" y="8685213"/>
            <a:ext cx="2928937" cy="41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D0C36C1-A6C7-436E-88FB-BA73D0587271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8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49" name="Rectangle 11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CFE4246-FBC5-4482-8F5E-7953118AB071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2735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945ED0B-09BC-4872-A1EA-FFC23F06E251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9350" y="685800"/>
            <a:ext cx="4516438" cy="3386138"/>
          </a:xfrm>
          <a:ln/>
        </p:spPr>
      </p:sp>
      <p:sp>
        <p:nvSpPr>
          <p:cNvPr id="4096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43538" cy="407193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CEA891B-CD37-443E-B8B3-10F272964884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2735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58F289-07F1-4CC4-847C-5AB1CA9FB780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9350" y="685800"/>
            <a:ext cx="4516438" cy="3386138"/>
          </a:xfrm>
          <a:ln/>
        </p:spPr>
      </p:sp>
      <p:sp>
        <p:nvSpPr>
          <p:cNvPr id="4198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43538" cy="407193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EB82F5D-5E32-4537-8E8D-3B7091AFAE28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/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D30CE9-ECAD-4F6A-8692-8DD8AAE7D1B8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/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F8437C4-A39B-49E2-9FE3-ADBA3EE715DD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67237" cy="3425825"/>
          </a:xfrm>
          <a:ln/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9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B4FF07E-BE75-436F-A611-A997BB3B0994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56125" cy="3417888"/>
          </a:xfrm>
          <a:ln/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1DD94B3-01E8-41BB-A1ED-4DF3E2674B5B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35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27350" cy="41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2708196-EB0F-4569-B8C7-B353E5EF8570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28937" cy="41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15AD2B-542D-4055-A5B5-36A7B2DF70DA}" type="slidenum">
              <a:rPr lang="it-IT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it-IT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5700" y="685800"/>
            <a:ext cx="4473575" cy="3355975"/>
          </a:xfrm>
          <a:ln/>
        </p:spPr>
      </p:sp>
      <p:sp>
        <p:nvSpPr>
          <p:cNvPr id="47110" name="Rectangle 4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13375" cy="4041775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6FB6-E607-4B66-A762-CB99027AA8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5C3E-3636-4EE9-89CC-37B370D6D7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4163" y="709613"/>
            <a:ext cx="1933575" cy="539273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3438" y="709613"/>
            <a:ext cx="5648325" cy="53927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20F32-B39D-4742-B398-CD91BD0DAE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E962C-930B-4A2D-9682-B606D930FD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5CF5-2B66-4527-9A92-BBD7D44654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7B10-C15D-4930-9B0B-CD9E0D3953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14788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4388" y="1604963"/>
            <a:ext cx="401637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E6A6B-85E1-4578-BDA0-8867A2AB5C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57365-5C95-4F18-81EF-34E1DDACCD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ADC6-5522-4742-8FCD-4C791E70CA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18BD-D28F-4832-8315-10A480D93E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A5CA-6DBC-42AF-B336-852CE634D0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55034-0C01-4B6D-9FA0-DBDAE21AD0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F075B-33C1-43C4-B220-5F33FF422E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B6370-6994-4A73-8376-12E85D1EFB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6063" y="1270000"/>
            <a:ext cx="2044700" cy="4814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70000"/>
            <a:ext cx="5986463" cy="4814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39E3B-AADA-420F-BF84-D27A66D35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1F883-9C10-451D-9CB9-9BD7F1E973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46500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37100" y="2362200"/>
            <a:ext cx="3748088" cy="3740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67742-07E4-4428-87BC-8DE1FAC6BC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ABC87-5F3C-44A8-B0F9-5DC651475B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D274-1F85-4604-83A5-5FC360C3F1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C6805-6B3A-49E0-9B5F-D4F8CC2ABD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6FAA-EC33-45B1-A4F1-741031C7E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04A9-7B38-4615-9A4A-4580696941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7573963" cy="6811963"/>
            <a:chOff x="0" y="0"/>
            <a:chExt cx="4771" cy="4291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1987" cy="4291"/>
              <a:chOff x="0" y="0"/>
              <a:chExt cx="1987" cy="4291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51" cy="4291"/>
              </a:xfrm>
              <a:prstGeom prst="rect">
                <a:avLst/>
              </a:prstGeom>
              <a:solidFill>
                <a:srgbClr val="99CC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it-IT"/>
              </a:p>
            </p:txBody>
          </p:sp>
          <p:sp>
            <p:nvSpPr>
              <p:cNvPr id="3" name="Freeform 4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1699" cy="706"/>
              </a:xfrm>
              <a:custGeom>
                <a:avLst/>
                <a:gdLst>
                  <a:gd name="G0" fmla="+- 1 0 0"/>
                  <a:gd name="G1" fmla="+- 1 0 0"/>
                  <a:gd name="G2" fmla="+- 1 0 0"/>
                  <a:gd name="G3" fmla="*/ 1 58149 16960"/>
                  <a:gd name="G4" fmla="+- 1 0 0"/>
                  <a:gd name="G5" fmla="+- 1 0 0"/>
                  <a:gd name="G6" fmla="+- 1 0 0"/>
                  <a:gd name="G7" fmla="+- 1 0 0"/>
                  <a:gd name="G8" fmla="+- 480 0 0"/>
                  <a:gd name="G9" fmla="+- 1 0 0"/>
                  <a:gd name="G10" fmla="*/ 1 16385 2"/>
                  <a:gd name="G11" fmla="+- 1 0 0"/>
                  <a:gd name="G12" fmla="+- 1 0 0"/>
                  <a:gd name="G13" fmla="*/ 1 29003 51712"/>
                  <a:gd name="G14" fmla="+- 4 0 0"/>
                  <a:gd name="G15" fmla="+- 63836 0 0"/>
                  <a:gd name="G16" fmla="+- 88 0 0"/>
                  <a:gd name="G17" fmla="+- 116 0 0"/>
                  <a:gd name="G18" fmla="+- 159 0 0"/>
                  <a:gd name="T0" fmla="*/ 1700 w 1728"/>
                  <a:gd name="T1" fmla="*/ 0 h 735"/>
                  <a:gd name="T2" fmla="*/ 1700 w 1728"/>
                  <a:gd name="T3" fmla="*/ 462 h 735"/>
                  <a:gd name="T4" fmla="*/ 374 w 1728"/>
                  <a:gd name="T5" fmla="*/ 464 h 735"/>
                  <a:gd name="T6" fmla="*/ 348 w 1728"/>
                  <a:gd name="T7" fmla="*/ 462 h 735"/>
                  <a:gd name="T8" fmla="*/ 303 w 1728"/>
                  <a:gd name="T9" fmla="*/ 470 h 735"/>
                  <a:gd name="T10" fmla="*/ 242 w 1728"/>
                  <a:gd name="T11" fmla="*/ 511 h 735"/>
                  <a:gd name="T12" fmla="*/ 203 w 1728"/>
                  <a:gd name="T13" fmla="*/ 574 h 735"/>
                  <a:gd name="T14" fmla="*/ 189 w 1728"/>
                  <a:gd name="T15" fmla="*/ 641 h 735"/>
                  <a:gd name="T16" fmla="*/ 189 w 1728"/>
                  <a:gd name="T17" fmla="*/ 707 h 735"/>
                  <a:gd name="T18" fmla="*/ 0 w 1728"/>
                  <a:gd name="T19" fmla="*/ 707 h 735"/>
                  <a:gd name="T20" fmla="*/ 0 w 1728"/>
                  <a:gd name="T21" fmla="*/ 462 h 735"/>
                  <a:gd name="T22" fmla="*/ 0 w 1728"/>
                  <a:gd name="T23" fmla="*/ 0 h 735"/>
                  <a:gd name="T24" fmla="*/ 1700 w 1728"/>
                  <a:gd name="T25" fmla="*/ 0 h 735"/>
                  <a:gd name="T26" fmla="*/ 0 w 1728"/>
                  <a:gd name="T27" fmla="*/ 0 h 735"/>
                  <a:gd name="T28" fmla="*/ 1728 w 1728"/>
                  <a:gd name="T2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9CC99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it-IT"/>
              </a:p>
            </p:txBody>
          </p:sp>
        </p:grpSp>
        <p:grpSp>
          <p:nvGrpSpPr>
            <p:cNvPr id="1033" name="Group 5"/>
            <p:cNvGrpSpPr>
              <a:grpSpLocks/>
            </p:cNvGrpSpPr>
            <p:nvPr/>
          </p:nvGrpSpPr>
          <p:grpSpPr bwMode="auto">
            <a:xfrm>
              <a:off x="144" y="1248"/>
              <a:ext cx="4627" cy="172"/>
              <a:chOff x="144" y="1248"/>
              <a:chExt cx="4627" cy="172"/>
            </a:xfrm>
          </p:grpSpPr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387" cy="171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it-IT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19" cy="172"/>
              </a:xfrm>
              <a:prstGeom prst="flowChartDelay">
                <a:avLst/>
              </a:prstGeom>
              <a:solidFill>
                <a:srgbClr val="003366"/>
              </a:solidFill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it-IT"/>
              </a:p>
            </p:txBody>
          </p:sp>
        </p:grp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3438" y="709613"/>
            <a:ext cx="7734300" cy="107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46988" cy="3740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438400" y="6248400"/>
            <a:ext cx="2087563" cy="431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791200" y="6248400"/>
            <a:ext cx="2854325" cy="431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4138" y="6242050"/>
            <a:ext cx="541337" cy="442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6FF511-F69A-45E1-B995-D2319624AE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6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36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336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3366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5821363" cy="6811963"/>
            <a:chOff x="0" y="0"/>
            <a:chExt cx="3667" cy="429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51" cy="4291"/>
            </a:xfrm>
            <a:prstGeom prst="rect">
              <a:avLst/>
            </a:prstGeom>
            <a:solidFill>
              <a:srgbClr val="99CC99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it-IT"/>
            </a:p>
          </p:txBody>
        </p:sp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432" y="624"/>
              <a:ext cx="3235" cy="117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it-IT"/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3632200" y="4889500"/>
            <a:ext cx="4830763" cy="273050"/>
            <a:chOff x="2288" y="3080"/>
            <a:chExt cx="3043" cy="172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flipH="1">
              <a:off x="2288" y="3080"/>
              <a:ext cx="2874" cy="171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it-IT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196" y="3080"/>
              <a:ext cx="135" cy="172"/>
            </a:xfrm>
            <a:prstGeom prst="flowChartDelay">
              <a:avLst/>
            </a:prstGeom>
            <a:solidFill>
              <a:srgbClr val="003366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it-IT"/>
            </a:p>
          </p:txBody>
        </p:sp>
      </p:grp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38400" y="6248400"/>
            <a:ext cx="2087563" cy="431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91200" y="6248400"/>
            <a:ext cx="2854325" cy="431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205538"/>
            <a:ext cx="541338" cy="485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2600" b="1">
                <a:solidFill>
                  <a:srgbClr val="FFFFFF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pPr>
              <a:defRPr/>
            </a:pPr>
            <a:fld id="{8EB19976-F9D7-4BA9-B7E1-A008C56D5D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270000"/>
            <a:ext cx="7626350" cy="130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183563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006666"/>
          </a:solidFill>
          <a:latin typeface="Arial" charset="0"/>
          <a:cs typeface="Arial" charset="0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3366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3366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3366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3366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76200" y="6205538"/>
            <a:ext cx="544513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BFB9AB0-ACEC-41B3-BB0E-C96C653648E0}" type="slidenum">
              <a:rPr lang="it-IT" sz="2600" b="1">
                <a:solidFill>
                  <a:srgbClr val="FFFFFF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2600" b="1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900113" y="981075"/>
            <a:ext cx="8050212" cy="2014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89563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8974138" algn="l"/>
                <a:tab pos="9423400" algn="l"/>
                <a:tab pos="9872663" algn="l"/>
                <a:tab pos="10321925" algn="l"/>
                <a:tab pos="10779125" algn="l"/>
                <a:tab pos="10780713" algn="l"/>
              </a:tabLst>
            </a:pPr>
            <a:r>
              <a:rPr lang="it-IT" sz="3600" b="1">
                <a:solidFill>
                  <a:srgbClr val="00664D"/>
                </a:solidFill>
              </a:rPr>
              <a:t>LA VALUTAZIONE APPROFONDITA DELLO SLC</a:t>
            </a:r>
            <a:r>
              <a:rPr lang="en-US" sz="3600" b="1">
                <a:solidFill>
                  <a:srgbClr val="003366"/>
                </a:solidFill>
                <a:latin typeface="Times New Roman" pitchFamily="18" charset="0"/>
              </a:rPr>
              <a:t/>
            </a:r>
            <a:br>
              <a:rPr lang="en-US" sz="3600" b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1000" b="1">
                <a:solidFill>
                  <a:srgbClr val="003366"/>
                </a:solidFill>
                <a:latin typeface="Times New Roman" pitchFamily="18" charset="0"/>
              </a:rPr>
              <a:t>                                                        </a:t>
            </a:r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 							      </a:t>
            </a:r>
            <a:r>
              <a:rPr lang="en-US" sz="2000" b="1">
                <a:solidFill>
                  <a:srgbClr val="003366"/>
                </a:solidFill>
                <a:latin typeface="Times New Roman" pitchFamily="18" charset="0"/>
              </a:rPr>
              <a:t>Roma 12 novembre 2015</a:t>
            </a:r>
            <a:r>
              <a:rPr lang="it-IT" sz="4000" b="1">
                <a:solidFill>
                  <a:srgbClr val="003366"/>
                </a:solidFill>
                <a:latin typeface="Times New Roman" pitchFamily="18" charset="0"/>
              </a:rPr>
              <a:t/>
            </a:r>
            <a:br>
              <a:rPr lang="it-IT" sz="4000" b="1">
                <a:solidFill>
                  <a:srgbClr val="003366"/>
                </a:solidFill>
                <a:latin typeface="Times New Roman" pitchFamily="18" charset="0"/>
              </a:rPr>
            </a:br>
            <a:endParaRPr lang="it-IT" sz="4000" b="1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500563" y="5300663"/>
            <a:ext cx="4325937" cy="1822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1400">
              <a:solidFill>
                <a:srgbClr val="000000"/>
              </a:solidFill>
            </a:endParaRP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>
                <a:solidFill>
                  <a:srgbClr val="006666"/>
                </a:solidFill>
              </a:rPr>
              <a:t>Paolo Gentile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6666"/>
                </a:solidFill>
              </a:rPr>
              <a:t>paologentile@rs-ergonomia.com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06666"/>
                </a:solidFill>
              </a:rPr>
              <a:t>www.rs-ergonomia.com</a:t>
            </a:r>
          </a:p>
          <a:p>
            <a:pPr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>
              <a:solidFill>
                <a:srgbClr val="006666"/>
              </a:solidFill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419475"/>
            <a:ext cx="1800225" cy="3436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8" name="Segnaposto numero diapositiva 6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3E3F1862-D34F-45F5-914D-1F75D8211805}" type="slidenum">
              <a:rPr lang="it-IT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it-IT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9" name="Picture 4" descr="C:\Documents and Settings\Administrator\Desktop\archivio 2015\rs-ergonomia\Formazione\immagini arte\quarto stato Ire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319338"/>
            <a:ext cx="36004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833438" y="709613"/>
            <a:ext cx="8310562" cy="1076325"/>
          </a:xfrm>
        </p:spPr>
        <p:txBody>
          <a:bodyPr/>
          <a:lstStyle/>
          <a:p>
            <a:r>
              <a:rPr lang="it-IT" smtClean="0"/>
              <a:t>Questionario ISPESL-HSE (Health and Safety Executive)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755650" y="2276475"/>
            <a:ext cx="8208963" cy="4581525"/>
          </a:xfrm>
        </p:spPr>
        <p:txBody>
          <a:bodyPr/>
          <a:lstStyle/>
          <a:p>
            <a:pPr algn="just"/>
            <a:r>
              <a:rPr lang="it-IT" sz="1800" dirty="0" smtClean="0"/>
              <a:t>Sei </a:t>
            </a:r>
            <a:r>
              <a:rPr lang="it-IT" sz="1800" dirty="0" smtClean="0"/>
              <a:t>dimensioni organizzative, riconosciute come potenziali fattori di rischio stress lavoro-correlato:</a:t>
            </a:r>
          </a:p>
          <a:p>
            <a:pPr algn="just"/>
            <a:r>
              <a:rPr lang="it-IT" sz="1800" b="1" dirty="0" smtClean="0"/>
              <a:t>1. </a:t>
            </a:r>
            <a:r>
              <a:rPr lang="it-IT" sz="1800" b="1" dirty="0" smtClean="0">
                <a:solidFill>
                  <a:srgbClr val="FF0000"/>
                </a:solidFill>
              </a:rPr>
              <a:t>Domanda</a:t>
            </a:r>
          </a:p>
          <a:p>
            <a:pPr algn="just"/>
            <a:r>
              <a:rPr lang="it-IT" sz="1800" dirty="0" smtClean="0"/>
              <a:t>Comprende aspetti quali il </a:t>
            </a:r>
            <a:r>
              <a:rPr lang="it-IT" sz="1800" dirty="0" smtClean="0">
                <a:solidFill>
                  <a:srgbClr val="FF0000"/>
                </a:solidFill>
              </a:rPr>
              <a:t>carico lavorativo, l’organizzazione del lavoro e l’ambiente di lavoro</a:t>
            </a:r>
            <a:r>
              <a:rPr lang="it-IT" sz="1800" dirty="0" smtClean="0"/>
              <a:t>.</a:t>
            </a:r>
          </a:p>
          <a:p>
            <a:pPr algn="just"/>
            <a:r>
              <a:rPr lang="it-IT" sz="1800" u="sng" dirty="0" smtClean="0"/>
              <a:t>Lo standard </a:t>
            </a:r>
            <a:r>
              <a:rPr lang="it-IT" sz="1800" dirty="0" smtClean="0"/>
              <a:t>prevede che i lavoratori siano in grado di soddisfare le richieste provenienti dal lavoro e che vengano forniti, a livello locale, sistemi di risposta ai problemi individuali.</a:t>
            </a:r>
          </a:p>
          <a:p>
            <a:pPr algn="just"/>
            <a:r>
              <a:rPr lang="it-IT" sz="1800" dirty="0" smtClean="0"/>
              <a:t>Le </a:t>
            </a:r>
            <a:r>
              <a:rPr lang="it-IT" sz="1800" i="1" dirty="0" smtClean="0"/>
              <a:t>“Condizioni ideali/Stati da conseguire” sono, ad esempio:</a:t>
            </a:r>
          </a:p>
          <a:p>
            <a:pPr algn="just"/>
            <a:r>
              <a:rPr lang="it-IT" sz="1800" dirty="0" smtClean="0"/>
              <a:t>- richieste, da parte dell’azienda al lavoratore, conseguibili e realizzabili nell’orario di lavoro;</a:t>
            </a:r>
          </a:p>
          <a:p>
            <a:pPr algn="just"/>
            <a:r>
              <a:rPr lang="it-IT" sz="1800" dirty="0" smtClean="0"/>
              <a:t>- attività lavorativa concepita sulla base delle competenze del lavoratore;</a:t>
            </a:r>
          </a:p>
          <a:p>
            <a:pPr algn="just"/>
            <a:r>
              <a:rPr lang="it-IT" sz="1800" dirty="0" smtClean="0"/>
              <a:t>- adeguata attenzione alla gestione dei problemi legati all’ambiente in cui i lavoratori svolgono la loro attività.</a:t>
            </a: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5052599D-1204-4590-9189-D3C7A2846C11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Questionario ISPESL-HSE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1800" b="1" smtClean="0"/>
              <a:t>2. </a:t>
            </a:r>
            <a:r>
              <a:rPr lang="it-IT" sz="1800" b="1" smtClean="0">
                <a:solidFill>
                  <a:srgbClr val="FF0000"/>
                </a:solidFill>
              </a:rPr>
              <a:t>Controllo</a:t>
            </a:r>
          </a:p>
          <a:p>
            <a:pPr algn="just"/>
            <a:r>
              <a:rPr lang="it-IT" sz="1800" smtClean="0"/>
              <a:t>Riguarda l’</a:t>
            </a:r>
            <a:r>
              <a:rPr lang="it-IT" sz="1800" smtClean="0">
                <a:solidFill>
                  <a:srgbClr val="FF0000"/>
                </a:solidFill>
              </a:rPr>
              <a:t>autonomia dei lavoratori sulle modalità di svolgimento della propria attività lavorativa</a:t>
            </a:r>
            <a:r>
              <a:rPr lang="it-IT" sz="1800" smtClean="0"/>
              <a:t>.</a:t>
            </a:r>
          </a:p>
          <a:p>
            <a:pPr algn="just"/>
            <a:r>
              <a:rPr lang="it-IT" sz="1800" u="sng" smtClean="0"/>
              <a:t>Lo standard </a:t>
            </a:r>
            <a:r>
              <a:rPr lang="it-IT" sz="1800" smtClean="0"/>
              <a:t>prevede che il lavoratore abbia potere decisionale sul modo di svolgere il proprio lavoro ed esistano sistemi, a livello locale, per rispondere ai problemi individuali.</a:t>
            </a:r>
          </a:p>
          <a:p>
            <a:pPr algn="just"/>
            <a:r>
              <a:rPr lang="it-IT" sz="1800" smtClean="0"/>
              <a:t>Le </a:t>
            </a:r>
            <a:r>
              <a:rPr lang="it-IT" sz="1800" i="1" smtClean="0"/>
              <a:t>“Condizioni ideali/Stati da conseguire” sono, ad esempio:</a:t>
            </a:r>
          </a:p>
          <a:p>
            <a:pPr algn="just"/>
            <a:r>
              <a:rPr lang="it-IT" sz="1800" smtClean="0"/>
              <a:t>- ove possibile, controllo del lavoratore sui propri ritmi di lavoro;</a:t>
            </a:r>
          </a:p>
          <a:p>
            <a:pPr algn="just"/>
            <a:r>
              <a:rPr lang="it-IT" sz="1800" smtClean="0"/>
              <a:t>- ove possibile, stimolo al lavoratore a sviluppare nuove competenze per eseguire lavori nuovi;</a:t>
            </a:r>
          </a:p>
          <a:p>
            <a:pPr algn="just"/>
            <a:r>
              <a:rPr lang="it-IT" sz="1800" smtClean="0"/>
              <a:t>- gestione delle pause compatibili con le esigenze del lavoratore.</a:t>
            </a:r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03C4A910-68C5-45D6-A4E9-F3254F2CEEE9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Questionario ISPESL-HSE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646988" cy="4019550"/>
          </a:xfrm>
        </p:spPr>
        <p:txBody>
          <a:bodyPr/>
          <a:lstStyle/>
          <a:p>
            <a:pPr algn="just"/>
            <a:r>
              <a:rPr lang="it-IT" sz="1800" b="1" smtClean="0"/>
              <a:t>3. </a:t>
            </a:r>
            <a:r>
              <a:rPr lang="it-IT" sz="1800" b="1" smtClean="0">
                <a:solidFill>
                  <a:srgbClr val="FF0000"/>
                </a:solidFill>
              </a:rPr>
              <a:t>Supporto</a:t>
            </a:r>
          </a:p>
          <a:p>
            <a:pPr algn="just"/>
            <a:r>
              <a:rPr lang="it-IT" sz="1800" smtClean="0"/>
              <a:t>Include l’</a:t>
            </a:r>
            <a:r>
              <a:rPr lang="it-IT" sz="1800" smtClean="0">
                <a:solidFill>
                  <a:srgbClr val="FF0000"/>
                </a:solidFill>
              </a:rPr>
              <a:t>incoraggiamento</a:t>
            </a:r>
            <a:r>
              <a:rPr lang="it-IT" sz="1800" smtClean="0"/>
              <a:t>, il </a:t>
            </a:r>
            <a:r>
              <a:rPr lang="it-IT" sz="1800" smtClean="0">
                <a:solidFill>
                  <a:srgbClr val="FF0000"/>
                </a:solidFill>
              </a:rPr>
              <a:t>supporto</a:t>
            </a:r>
            <a:r>
              <a:rPr lang="it-IT" sz="1800" smtClean="0"/>
              <a:t> e le </a:t>
            </a:r>
            <a:r>
              <a:rPr lang="it-IT" sz="1800" smtClean="0">
                <a:solidFill>
                  <a:srgbClr val="FF0000"/>
                </a:solidFill>
              </a:rPr>
              <a:t>risorse fornite </a:t>
            </a:r>
            <a:r>
              <a:rPr lang="it-IT" sz="1800" smtClean="0"/>
              <a:t>dall’azienda, dal DL e dai colleghi.</a:t>
            </a:r>
          </a:p>
          <a:p>
            <a:pPr algn="just"/>
            <a:r>
              <a:rPr lang="it-IT" sz="1800" u="sng" smtClean="0"/>
              <a:t>Lo standard</a:t>
            </a:r>
            <a:r>
              <a:rPr lang="it-IT" sz="1800" smtClean="0"/>
              <a:t> prevede che il lavoratore dichiari di avere informazioni e supporto adeguati dai propri colleghi e superiori e che vengano forniti, a livello locale, sistemi di risposta ai problemi individuali.</a:t>
            </a:r>
          </a:p>
          <a:p>
            <a:pPr algn="just"/>
            <a:r>
              <a:rPr lang="it-IT" sz="1800" smtClean="0"/>
              <a:t>Le </a:t>
            </a:r>
            <a:r>
              <a:rPr lang="it-IT" sz="1800" i="1" smtClean="0"/>
              <a:t>“Condizioni ideali/Stati da conseguire” sono, ad esempio:</a:t>
            </a:r>
          </a:p>
          <a:p>
            <a:pPr algn="just"/>
            <a:r>
              <a:rPr lang="it-IT" sz="1800" smtClean="0"/>
              <a:t>- adozione, da parte dell’azienda, di procedure e politiche in grado di offrire sostegno adeguato ai lavoratori;</a:t>
            </a:r>
          </a:p>
          <a:p>
            <a:pPr algn="just"/>
            <a:r>
              <a:rPr lang="it-IT" sz="1800" smtClean="0"/>
              <a:t>- conoscenza, da parte dei lavoratori, delle modalità di accesso alle risorse necessarie per svolgere il proprio lavoro;</a:t>
            </a:r>
          </a:p>
          <a:p>
            <a:pPr algn="just"/>
            <a:r>
              <a:rPr lang="it-IT" sz="1800" smtClean="0"/>
              <a:t>- feedback puntuale e costruttivo ai lavoratori.</a:t>
            </a: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FFF854EE-C3D4-4F1C-BDB5-85C327676A80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Questionario ISPESL-HSE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910513" cy="4235450"/>
          </a:xfrm>
        </p:spPr>
        <p:txBody>
          <a:bodyPr/>
          <a:lstStyle/>
          <a:p>
            <a:pPr algn="just"/>
            <a:r>
              <a:rPr lang="it-IT" sz="1800" b="1" smtClean="0"/>
              <a:t>4. </a:t>
            </a:r>
            <a:r>
              <a:rPr lang="it-IT" sz="1800" b="1" smtClean="0">
                <a:solidFill>
                  <a:srgbClr val="FF0000"/>
                </a:solidFill>
              </a:rPr>
              <a:t>Relazioni</a:t>
            </a:r>
          </a:p>
          <a:p>
            <a:pPr algn="just"/>
            <a:r>
              <a:rPr lang="it-IT" sz="1800" smtClean="0"/>
              <a:t>Include la </a:t>
            </a:r>
            <a:r>
              <a:rPr lang="it-IT" sz="1800" smtClean="0">
                <a:solidFill>
                  <a:srgbClr val="FF0000"/>
                </a:solidFill>
              </a:rPr>
              <a:t>promozione di un lavoro positivo per evitare i conflitti ed affrontare comportamenti inaccettabili</a:t>
            </a:r>
            <a:r>
              <a:rPr lang="it-IT" sz="1800" smtClean="0"/>
              <a:t>.</a:t>
            </a:r>
          </a:p>
          <a:p>
            <a:pPr algn="just"/>
            <a:r>
              <a:rPr lang="it-IT" sz="1800" u="sng" smtClean="0"/>
              <a:t>Lo standard</a:t>
            </a:r>
            <a:r>
              <a:rPr lang="it-IT" sz="1800" smtClean="0"/>
              <a:t> prevede che il lavoratore non si percepisca quale oggetto di comportamenti inaccettabili (es. il mobbing) e che vengano forniti, a livello locale, sistemi di risposta ai problemi individuali.</a:t>
            </a:r>
          </a:p>
          <a:p>
            <a:pPr algn="just"/>
            <a:r>
              <a:rPr lang="it-IT" sz="1800" smtClean="0"/>
              <a:t>Le </a:t>
            </a:r>
            <a:r>
              <a:rPr lang="it-IT" sz="1800" i="1" smtClean="0"/>
              <a:t>“Condizioni ideali/Stati da conseguire” sono, ad esempio:</a:t>
            </a:r>
          </a:p>
          <a:p>
            <a:pPr algn="just"/>
            <a:r>
              <a:rPr lang="it-IT" sz="1800" smtClean="0"/>
              <a:t>- promozione da parte dell’azienda di comportamenti positivi sul lavoro, per evitare conflitti e garantire correttezza nei comportamenti;</a:t>
            </a:r>
          </a:p>
          <a:p>
            <a:pPr algn="just"/>
            <a:r>
              <a:rPr lang="it-IT" sz="1800" smtClean="0"/>
              <a:t>- possibilità di condivisione, da parte del lavoratore, di informazioni relative al proprio lavoro;</a:t>
            </a:r>
          </a:p>
          <a:p>
            <a:pPr algn="just"/>
            <a:r>
              <a:rPr lang="it-IT" sz="1800" smtClean="0"/>
              <a:t>- esistenza di sistemi per favorire la segnalazione, da parte dei lavoratori, di insorgenza di comportamenti inaccettabili.</a:t>
            </a:r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F2D13B2C-8065-469A-8E66-8F977002C90B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Questionario ISPESL-HSE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646988" cy="3946525"/>
          </a:xfrm>
        </p:spPr>
        <p:txBody>
          <a:bodyPr/>
          <a:lstStyle/>
          <a:p>
            <a:pPr algn="just"/>
            <a:r>
              <a:rPr lang="it-IT" sz="1800" b="1" smtClean="0"/>
              <a:t>5. </a:t>
            </a:r>
            <a:r>
              <a:rPr lang="it-IT" sz="1800" b="1" smtClean="0">
                <a:solidFill>
                  <a:srgbClr val="FF0000"/>
                </a:solidFill>
              </a:rPr>
              <a:t>Ruolo</a:t>
            </a:r>
          </a:p>
          <a:p>
            <a:pPr algn="just"/>
            <a:r>
              <a:rPr lang="it-IT" sz="1800" smtClean="0"/>
              <a:t>Verifica la </a:t>
            </a:r>
            <a:r>
              <a:rPr lang="it-IT" sz="1800" smtClean="0">
                <a:solidFill>
                  <a:srgbClr val="FF0000"/>
                </a:solidFill>
              </a:rPr>
              <a:t>consapevolezza del lavoratore relativamente alla posizione che riveste nell’organizzazione e garantisce che non si verifichino conflitti.</a:t>
            </a:r>
          </a:p>
          <a:p>
            <a:pPr algn="just"/>
            <a:r>
              <a:rPr lang="it-IT" sz="1800" u="sng" smtClean="0"/>
              <a:t>Lo standard</a:t>
            </a:r>
            <a:r>
              <a:rPr lang="it-IT" sz="1800" smtClean="0"/>
              <a:t> prevede che il lavoratore comprenda il proprio ruolo e le proprie responsabilità e che vengano forniti, a livello locale, sistemi di risposta ai problemi individuali.</a:t>
            </a:r>
          </a:p>
          <a:p>
            <a:pPr algn="just"/>
            <a:r>
              <a:rPr lang="it-IT" sz="1800" smtClean="0"/>
              <a:t>Le </a:t>
            </a:r>
            <a:r>
              <a:rPr lang="it-IT" sz="1800" i="1" smtClean="0"/>
              <a:t>“Condizioni ideali/Stati da conseguire” sono, ad esempio:</a:t>
            </a:r>
          </a:p>
          <a:p>
            <a:pPr algn="just"/>
            <a:r>
              <a:rPr lang="it-IT" sz="1800" smtClean="0"/>
              <a:t>- garanzia, da parte dell’azienda, che le richieste ai lavoratori siano compatibili con il loro ruolo;</a:t>
            </a:r>
          </a:p>
          <a:p>
            <a:pPr algn="just"/>
            <a:r>
              <a:rPr lang="it-IT" sz="1800" smtClean="0"/>
              <a:t>- informazioni adeguate per consentire ai lavoratori di comprendere il proprio ruolo e le proprie responsabilità.</a:t>
            </a:r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08E71233-C9BA-4810-B757-A9BCBE96B051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Questionario ISPESL-HSE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910513" cy="3875088"/>
          </a:xfrm>
        </p:spPr>
        <p:txBody>
          <a:bodyPr/>
          <a:lstStyle/>
          <a:p>
            <a:pPr algn="just"/>
            <a:r>
              <a:rPr lang="it-IT" sz="1800" b="1" smtClean="0"/>
              <a:t>6. </a:t>
            </a:r>
            <a:r>
              <a:rPr lang="it-IT" sz="1800" b="1" smtClean="0">
                <a:solidFill>
                  <a:srgbClr val="FF0000"/>
                </a:solidFill>
              </a:rPr>
              <a:t>Cambiamento</a:t>
            </a:r>
          </a:p>
          <a:p>
            <a:pPr algn="just"/>
            <a:r>
              <a:rPr lang="it-IT" sz="1800" smtClean="0"/>
              <a:t>Valuta </a:t>
            </a:r>
            <a:r>
              <a:rPr lang="it-IT" sz="1800" smtClean="0">
                <a:solidFill>
                  <a:srgbClr val="FF0000"/>
                </a:solidFill>
              </a:rPr>
              <a:t>in che misura i cambiamenti organizzativi, di qualsiasi entità, vengono gestiti e comunicati nel contesto aziendale.</a:t>
            </a:r>
          </a:p>
          <a:p>
            <a:pPr algn="just"/>
            <a:r>
              <a:rPr lang="it-IT" sz="1800" u="sng" smtClean="0"/>
              <a:t>Lo standard</a:t>
            </a:r>
            <a:r>
              <a:rPr lang="it-IT" sz="1800" smtClean="0"/>
              <a:t> prevede che il lavoratore venga coinvolto in occasioni di cambiamenti organizzativi e che vengano forniti, a livello locale, sistemi di risposta ai problemi individuali.</a:t>
            </a:r>
          </a:p>
          <a:p>
            <a:pPr algn="just"/>
            <a:r>
              <a:rPr lang="it-IT" sz="1800" smtClean="0"/>
              <a:t>Le </a:t>
            </a:r>
            <a:r>
              <a:rPr lang="it-IT" sz="1800" i="1" smtClean="0"/>
              <a:t>“Condizioni ideali/Stati da conseguire” sono, ad esempio:</a:t>
            </a:r>
          </a:p>
          <a:p>
            <a:pPr algn="just"/>
            <a:r>
              <a:rPr lang="it-IT" sz="1800" smtClean="0"/>
              <a:t>- informazioni opportune da parte dell’azienda ai lavoratori per la comprensione delle motivazioni all’origine dei cambiamenti proposti;</a:t>
            </a:r>
          </a:p>
          <a:p>
            <a:pPr algn="just"/>
            <a:r>
              <a:rPr lang="it-IT" sz="1800" smtClean="0"/>
              <a:t>- consapevolezza dei lavoratori dell’impatto che un determinato cambiamento potrebbe avere sull’attività lavorativa;</a:t>
            </a:r>
          </a:p>
          <a:p>
            <a:pPr algn="just"/>
            <a:r>
              <a:rPr lang="it-IT" sz="1800" smtClean="0"/>
              <a:t>- garanzia di un supporto adeguato durante la fase di cambiamento.</a:t>
            </a:r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B3A17387-5A02-499D-BEB9-823B1E037E06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Gestione dei risultati del questionario ISPESL-HSE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088" y="2349500"/>
            <a:ext cx="7646987" cy="3740150"/>
          </a:xfrm>
        </p:spPr>
        <p:txBody>
          <a:bodyPr/>
          <a:lstStyle/>
          <a:p>
            <a:pPr>
              <a:defRPr/>
            </a:pP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Ottimo livello di prestazione </a:t>
            </a:r>
            <a:r>
              <a:rPr lang="it-IT" sz="2400" dirty="0" smtClean="0"/>
              <a:t>ed è necessario mantenerlo. Un risultato pari o superiore all’80° percentile</a:t>
            </a:r>
          </a:p>
          <a:p>
            <a:pPr>
              <a:defRPr/>
            </a:pPr>
            <a:r>
              <a:rPr lang="it-IT" sz="2400" b="1" dirty="0" smtClean="0">
                <a:solidFill>
                  <a:schemeClr val="accent6"/>
                </a:solidFill>
              </a:rPr>
              <a:t>Buon livello di prestazione</a:t>
            </a:r>
            <a:r>
              <a:rPr lang="it-IT" sz="2400" dirty="0" smtClean="0"/>
              <a:t>. Un risultato tra il  50° e  l’80° percentile.</a:t>
            </a:r>
          </a:p>
          <a:p>
            <a:pPr>
              <a:defRPr/>
            </a:pPr>
            <a:r>
              <a:rPr lang="it-IT" sz="2400" b="1" dirty="0" smtClean="0">
                <a:solidFill>
                  <a:srgbClr val="EA9314"/>
                </a:solidFill>
              </a:rPr>
              <a:t>Evidente necessità di interventi correttivi</a:t>
            </a:r>
            <a:r>
              <a:rPr lang="it-IT" sz="2400" dirty="0" smtClean="0"/>
              <a:t>. Un risultato tra il 20° e il 50° percentile.</a:t>
            </a:r>
          </a:p>
          <a:p>
            <a:pPr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Necessità di immediati interventi correttivi</a:t>
            </a:r>
            <a:r>
              <a:rPr lang="it-IT" sz="2400" dirty="0" smtClean="0"/>
              <a:t>.  Un risultato inferiore al 20° percentile.</a:t>
            </a:r>
          </a:p>
          <a:p>
            <a:pPr>
              <a:defRPr/>
            </a:pPr>
            <a:endParaRPr lang="it-IT" sz="1800" dirty="0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9FCB7323-64F3-4418-B742-6FA697E619D9}" type="slidenum">
              <a:rPr lang="it-IT" smtClean="0"/>
              <a:pPr/>
              <a:t>16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Si possono utilizzare altri strumenti?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8054975" cy="4162425"/>
          </a:xfrm>
        </p:spPr>
        <p:txBody>
          <a:bodyPr/>
          <a:lstStyle/>
          <a:p>
            <a:pPr algn="just"/>
            <a:r>
              <a:rPr lang="it-IT" sz="1800" smtClean="0"/>
              <a:t>In </a:t>
            </a:r>
            <a:r>
              <a:rPr lang="it-IT" sz="1800" smtClean="0">
                <a:solidFill>
                  <a:srgbClr val="FF0000"/>
                </a:solidFill>
              </a:rPr>
              <a:t>alternativa</a:t>
            </a:r>
            <a:r>
              <a:rPr lang="it-IT" sz="1800" smtClean="0"/>
              <a:t> </a:t>
            </a:r>
            <a:r>
              <a:rPr lang="it-IT" sz="1800" smtClean="0">
                <a:solidFill>
                  <a:srgbClr val="FF0000"/>
                </a:solidFill>
              </a:rPr>
              <a:t>o in approfondimento o in aggiunta </a:t>
            </a:r>
            <a:r>
              <a:rPr lang="it-IT" sz="1800" smtClean="0"/>
              <a:t>al questionario indicatore, possono essere utilizzate altre tecniche per la raccolta di informazioni tra cui </a:t>
            </a:r>
            <a:r>
              <a:rPr lang="it-IT" sz="1800" i="1" smtClean="0">
                <a:solidFill>
                  <a:srgbClr val="FF0000"/>
                </a:solidFill>
              </a:rPr>
              <a:t>focus group</a:t>
            </a:r>
            <a:r>
              <a:rPr lang="it-IT" sz="1800" i="1" smtClean="0"/>
              <a:t>, </a:t>
            </a:r>
            <a:r>
              <a:rPr lang="it-IT" sz="1800" smtClean="0">
                <a:solidFill>
                  <a:srgbClr val="FF0000"/>
                </a:solidFill>
              </a:rPr>
              <a:t>interviste</a:t>
            </a:r>
            <a:r>
              <a:rPr lang="it-IT" sz="1800" smtClean="0"/>
              <a:t> e </a:t>
            </a:r>
            <a:r>
              <a:rPr lang="it-IT" sz="1800" smtClean="0">
                <a:solidFill>
                  <a:srgbClr val="FF0000"/>
                </a:solidFill>
              </a:rPr>
              <a:t>altri questionari </a:t>
            </a:r>
            <a:r>
              <a:rPr lang="it-IT" sz="1800" smtClean="0"/>
              <a:t>(non ne viene indicato nessuno in particolare).</a:t>
            </a:r>
          </a:p>
          <a:p>
            <a:pPr algn="just"/>
            <a:r>
              <a:rPr lang="it-IT" sz="1800" smtClean="0"/>
              <a:t>Nel caso non si intenda utilizzare il modello Management Standards, è importante verificare che il proprio modello di valutazione del rischio consenta di eseguire l’analisi sopra descritta. Qualora si utilizzino, o si preveda di utilizzare, propri indicatori di prestazione chiave, è consigliabile verificare se questi sono in grado di soddisfare i requisiti del processo.</a:t>
            </a:r>
          </a:p>
          <a:p>
            <a:r>
              <a:rPr lang="it-IT" sz="1800" smtClean="0"/>
              <a:t>Una volta somministrato il Questionario indicatore modello ISPESL-HSE sullo stress lavorocorrelato ed analizzati i risultati, è importante una comunicazione efficace dei risultati stessi, alle figure della prevenzione ed ai lavoratori.</a:t>
            </a:r>
          </a:p>
          <a:p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E2988999-F83E-42E0-9D28-7600FC7E781E}" type="slidenum">
              <a:rPr lang="it-IT" smtClean="0"/>
              <a:pPr/>
              <a:t>17</a:t>
            </a:fld>
            <a:endParaRPr lang="it-IT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Focus group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827088" y="2276475"/>
            <a:ext cx="8054975" cy="4424363"/>
          </a:xfrm>
        </p:spPr>
        <p:txBody>
          <a:bodyPr/>
          <a:lstStyle/>
          <a:p>
            <a:r>
              <a:rPr lang="it-IT" sz="1600" smtClean="0"/>
              <a:t>E’ una tecnica di rilevazione per la ricerca sociale basata sulla </a:t>
            </a:r>
            <a:r>
              <a:rPr lang="it-IT" sz="1600" b="1" smtClean="0">
                <a:solidFill>
                  <a:srgbClr val="FF0000"/>
                </a:solidFill>
              </a:rPr>
              <a:t>discussione tra "pari“</a:t>
            </a:r>
            <a:r>
              <a:rPr lang="it-IT" sz="1600" smtClean="0"/>
              <a:t>, della durata media di un'ora o un'ora e mezza, in un piccolo gruppo di persone.</a:t>
            </a:r>
          </a:p>
          <a:p>
            <a:r>
              <a:rPr lang="it-IT" sz="1600" smtClean="0"/>
              <a:t>In genere da sei a dieci (un numero maggiore di intervistati escluderebbe inevitabilmente qualcuno dalla discussione; un numero minore renderebbe difficile e poco efficace l'interazione fra i partecipanti) .</a:t>
            </a:r>
          </a:p>
          <a:p>
            <a:r>
              <a:rPr lang="it-IT" sz="1600" smtClean="0"/>
              <a:t>Invitate da uno o più moderatori a parlare tra loro, in profondità, dell'argomento oggetto di indagine.</a:t>
            </a:r>
          </a:p>
          <a:p>
            <a:r>
              <a:rPr lang="it-IT" sz="1600" smtClean="0"/>
              <a:t>I soggetti coinvolti definiscono la propria posizione sul tema confrontandosi con altre persone, mentre il ricercatore può limitare la sua influenza sulle loro risposte e distinguere le opinioni più o meno radicate.</a:t>
            </a:r>
          </a:p>
          <a:p>
            <a:r>
              <a:rPr lang="it-IT" sz="1600" smtClean="0"/>
              <a:t>La conversazione viene guidata attraverso apposite domande di stimolo che consentono di mantenere la conversazione entro i temi dell’indagine.</a:t>
            </a:r>
          </a:p>
          <a:p>
            <a:r>
              <a:rPr lang="it-IT" sz="1600" smtClean="0"/>
              <a:t>Il moderatore deve: guidare la conversazione, favorire la discussione tra tutti i partecipanti, agevolare la partecipazione, evitare che la discussione sia dominata da un leader , mantenere una posizione di neutralità, evitare di esprimere le proprie opinioni e valutazioni.</a:t>
            </a:r>
          </a:p>
          <a:p>
            <a:endParaRPr lang="it-IT" sz="1600" smtClean="0"/>
          </a:p>
          <a:p>
            <a:endParaRPr lang="it-IT" sz="1800" smtClean="0"/>
          </a:p>
          <a:p>
            <a:endParaRPr lang="it-IT" sz="1800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0A1C19A-04C5-4D0E-93A3-C3E1CE0170A8}" type="slidenum">
              <a:rPr lang="it-IT" smtClean="0"/>
              <a:pPr/>
              <a:t>18</a:t>
            </a:fld>
            <a:endParaRPr lang="it-IT" smtClean="0"/>
          </a:p>
        </p:txBody>
      </p:sp>
      <p:pic>
        <p:nvPicPr>
          <p:cNvPr id="20485" name="Picture 6" descr="http://www.focuspointeglobal.com/Portals/136660/images/focus-gro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0"/>
            <a:ext cx="20510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Il modello di riferimento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 </a:t>
            </a:r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F3CA44C2-5F19-4E15-97FE-4941B7627D3A}" type="slidenum">
              <a:rPr lang="it-IT" smtClean="0"/>
              <a:pPr/>
              <a:t>19</a:t>
            </a:fld>
            <a:endParaRPr lang="it-IT" smtClean="0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795655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sv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833438" y="709613"/>
            <a:ext cx="7915275" cy="1076325"/>
          </a:xfrm>
        </p:spPr>
        <p:txBody>
          <a:bodyPr/>
          <a:lstStyle/>
          <a:p>
            <a:r>
              <a:rPr lang="it-IT" sz="3000" smtClean="0"/>
              <a:t>Cerimonia di chiusura della campagna ambienti di lavoro sani e sicuri 2014-2015 </a:t>
            </a: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2195513" y="2276475"/>
            <a:ext cx="6686550" cy="4392613"/>
          </a:xfrm>
        </p:spPr>
        <p:txBody>
          <a:bodyPr/>
          <a:lstStyle/>
          <a:p>
            <a:r>
              <a:rPr lang="it-IT" sz="1800" smtClean="0"/>
              <a:t>Tre valori che rappresentano la base di qualsiasi intervento sull’ambiente di lavoro:</a:t>
            </a:r>
          </a:p>
          <a:p>
            <a:pPr>
              <a:buFont typeface="Arial" charset="0"/>
              <a:buChar char="•"/>
            </a:pPr>
            <a:r>
              <a:rPr lang="it-IT" sz="1800" b="1" smtClean="0">
                <a:solidFill>
                  <a:srgbClr val="FF0000"/>
                </a:solidFill>
              </a:rPr>
              <a:t>cooperazione, </a:t>
            </a:r>
          </a:p>
          <a:p>
            <a:pPr>
              <a:buFont typeface="Arial" charset="0"/>
              <a:buChar char="•"/>
            </a:pPr>
            <a:r>
              <a:rPr lang="it-IT" sz="1800" b="1" smtClean="0">
                <a:solidFill>
                  <a:srgbClr val="FF0000"/>
                </a:solidFill>
              </a:rPr>
              <a:t>condivisione, </a:t>
            </a:r>
          </a:p>
          <a:p>
            <a:pPr>
              <a:buFont typeface="Arial" charset="0"/>
              <a:buChar char="•"/>
            </a:pPr>
            <a:r>
              <a:rPr lang="it-IT" sz="1800" b="1" smtClean="0">
                <a:solidFill>
                  <a:srgbClr val="FF0000"/>
                </a:solidFill>
              </a:rPr>
              <a:t>partecipazione.</a:t>
            </a:r>
          </a:p>
          <a:p>
            <a:r>
              <a:rPr lang="it-IT" sz="1800" smtClean="0"/>
              <a:t>Le parole più pronunciate sono sembrate, in accordo con i valori enunciati in apertura: </a:t>
            </a:r>
            <a:r>
              <a:rPr lang="it-IT" sz="1800" b="1" smtClean="0">
                <a:solidFill>
                  <a:srgbClr val="FF0000"/>
                </a:solidFill>
              </a:rPr>
              <a:t>consultazione, ascolto, partecipazione</a:t>
            </a:r>
            <a:r>
              <a:rPr lang="it-IT" sz="1800" smtClean="0"/>
              <a:t>.</a:t>
            </a:r>
          </a:p>
          <a:p>
            <a:r>
              <a:rPr lang="it-IT" sz="1800" smtClean="0"/>
              <a:t>Per giudicare la bontà del sistema di valutazione utilizzato: </a:t>
            </a:r>
          </a:p>
          <a:p>
            <a:r>
              <a:rPr lang="it-IT" sz="1800" smtClean="0">
                <a:solidFill>
                  <a:srgbClr val="FF0000"/>
                </a:solidFill>
              </a:rPr>
              <a:t>Sono stati consultati i lavoratori?</a:t>
            </a:r>
            <a:r>
              <a:rPr lang="it-IT" sz="1800" smtClean="0"/>
              <a:t> </a:t>
            </a:r>
          </a:p>
          <a:p>
            <a:r>
              <a:rPr lang="it-IT" sz="1800" smtClean="0">
                <a:solidFill>
                  <a:srgbClr val="FF0000"/>
                </a:solidFill>
              </a:rPr>
              <a:t>Le loro indicazioni sono state ascoltate (trovano riscontro)? </a:t>
            </a:r>
          </a:p>
          <a:p>
            <a:r>
              <a:rPr lang="it-IT" sz="1800" smtClean="0">
                <a:solidFill>
                  <a:srgbClr val="FF0000"/>
                </a:solidFill>
              </a:rPr>
              <a:t>Hanno partecipato alla scelta e gestione della strategia di miglioramento?</a:t>
            </a:r>
          </a:p>
          <a:p>
            <a:endParaRPr lang="it-IT" sz="2000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91B9A290-B1A9-4DE4-8291-876D5F0BED5B}" type="slidenum">
              <a:rPr lang="it-IT" smtClean="0"/>
              <a:pPr/>
              <a:t>2</a:t>
            </a:fld>
            <a:endParaRPr lang="it-IT" smtClean="0"/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9500"/>
            <a:ext cx="2233613" cy="151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7734300" cy="1076325"/>
          </a:xfrm>
        </p:spPr>
        <p:txBody>
          <a:bodyPr/>
          <a:lstStyle/>
          <a:p>
            <a:r>
              <a:rPr lang="it-IT" sz="2800" i="1" smtClean="0"/>
              <a:t>Modello operativo per la valutazione e la prevenzione dello stress lavoro-correlato</a:t>
            </a:r>
            <a:endParaRPr lang="it-IT" sz="2800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 </a:t>
            </a: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15A391FB-5920-474D-8312-EA83054F4DB7}" type="slidenum">
              <a:rPr lang="it-IT" smtClean="0"/>
              <a:pPr/>
              <a:t>20</a:t>
            </a:fld>
            <a:endParaRPr lang="it-IT" smtClean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19275"/>
            <a:ext cx="41148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sv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Indicatori aziendali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2124075" y="2205038"/>
            <a:ext cx="6769100" cy="4235450"/>
          </a:xfrm>
        </p:spPr>
        <p:txBody>
          <a:bodyPr/>
          <a:lstStyle/>
          <a:p>
            <a:r>
              <a:rPr lang="it-IT" sz="1800" b="1" smtClean="0"/>
              <a:t>Indici infortunistici: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Sento il </a:t>
            </a:r>
            <a:r>
              <a:rPr lang="it-IT" sz="1800" smtClean="0">
                <a:solidFill>
                  <a:srgbClr val="FF0000"/>
                </a:solidFill>
              </a:rPr>
              <a:t>rischio di incorrere in incidenti ed infortuni </a:t>
            </a:r>
            <a:r>
              <a:rPr lang="it-IT" sz="1800" smtClean="0"/>
              <a:t>a causa del lavoro che svolgo </a:t>
            </a:r>
            <a:r>
              <a:rPr lang="it-IT" sz="1800" b="1" smtClean="0"/>
              <a:t> </a:t>
            </a:r>
            <a:r>
              <a:rPr lang="it-IT" sz="1800" smtClean="0"/>
              <a:t>  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Abbiamo assistito ad </a:t>
            </a:r>
            <a:r>
              <a:rPr lang="it-IT" sz="1800" smtClean="0">
                <a:solidFill>
                  <a:srgbClr val="FF0000"/>
                </a:solidFill>
              </a:rPr>
              <a:t>infortuni che hanno comportato inabilità permanente o morte </a:t>
            </a:r>
          </a:p>
          <a:p>
            <a:r>
              <a:rPr lang="it-IT" sz="1800" b="1" smtClean="0"/>
              <a:t>Altri eventi sentinella: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C'è un elevato numero di </a:t>
            </a:r>
            <a:r>
              <a:rPr lang="it-IT" sz="1800" smtClean="0">
                <a:solidFill>
                  <a:srgbClr val="FF0000"/>
                </a:solidFill>
              </a:rPr>
              <a:t>assenze per malattia </a:t>
            </a:r>
            <a:r>
              <a:rPr lang="it-IT" sz="1800" b="1" smtClean="0"/>
              <a:t> </a:t>
            </a:r>
            <a:r>
              <a:rPr lang="it-IT" sz="1800" smtClean="0"/>
              <a:t> 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Si verificano diversi </a:t>
            </a:r>
            <a:r>
              <a:rPr lang="it-IT" sz="1800" smtClean="0">
                <a:solidFill>
                  <a:srgbClr val="FF0000"/>
                </a:solidFill>
              </a:rPr>
              <a:t>procedimenti/sanzioni disciplinari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Siamo a conoscenza di </a:t>
            </a:r>
            <a:r>
              <a:rPr lang="it-IT" sz="1800" smtClean="0">
                <a:solidFill>
                  <a:srgbClr val="FF0000"/>
                </a:solidFill>
              </a:rPr>
              <a:t>segnalazioni fatte dal Medico Competente  </a:t>
            </a:r>
            <a:r>
              <a:rPr lang="it-IT" sz="1800" smtClean="0"/>
              <a:t>di lavoratori con condizioni di stress correlate al lavoro 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Si sono verificati casi di </a:t>
            </a:r>
            <a:r>
              <a:rPr lang="it-IT" sz="1800" smtClean="0">
                <a:solidFill>
                  <a:srgbClr val="FF0000"/>
                </a:solidFill>
              </a:rPr>
              <a:t>molestie morali/sessuali </a:t>
            </a:r>
          </a:p>
          <a:p>
            <a:pPr>
              <a:buFont typeface="Arial" charset="0"/>
              <a:buChar char="•"/>
            </a:pPr>
            <a:r>
              <a:rPr lang="it-IT" sz="1800" smtClean="0"/>
              <a:t>Si sono verificati casi di lavoratori coinvolti in </a:t>
            </a:r>
            <a:r>
              <a:rPr lang="it-IT" sz="1800" smtClean="0">
                <a:solidFill>
                  <a:srgbClr val="FF0000"/>
                </a:solidFill>
              </a:rPr>
              <a:t>episodi di aggressione fisica</a:t>
            </a:r>
            <a:endParaRPr lang="it-IT" sz="1800" smtClean="0"/>
          </a:p>
          <a:p>
            <a:pPr>
              <a:buFont typeface="Arial" charset="0"/>
              <a:buChar char="•"/>
            </a:pPr>
            <a:endParaRPr lang="it-IT" sz="1800" smtClean="0"/>
          </a:p>
          <a:p>
            <a:pPr>
              <a:buFont typeface="Arial" charset="0"/>
              <a:buChar char="•"/>
            </a:pPr>
            <a:endParaRPr lang="it-IT" sz="1800" smtClean="0"/>
          </a:p>
          <a:p>
            <a:pPr>
              <a:buFont typeface="Arial" charset="0"/>
              <a:buChar char="•"/>
            </a:pPr>
            <a:endParaRPr lang="it-IT" sz="1800" b="1" smtClean="0">
              <a:solidFill>
                <a:srgbClr val="FF0000"/>
              </a:solidFill>
            </a:endParaRPr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B7957E91-3A12-4856-88FB-0CCC161D45C3}" type="slidenum">
              <a:rPr lang="it-IT" smtClean="0"/>
              <a:pPr/>
              <a:t>21</a:t>
            </a:fld>
            <a:endParaRPr lang="it-IT" smtClean="0"/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9500"/>
            <a:ext cx="2138363" cy="194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CONTESTO DEL LAVORO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>
          <a:xfrm>
            <a:off x="827088" y="2205038"/>
            <a:ext cx="8126412" cy="4652962"/>
          </a:xfrm>
        </p:spPr>
        <p:txBody>
          <a:bodyPr/>
          <a:lstStyle/>
          <a:p>
            <a:r>
              <a:rPr lang="it-IT" sz="1800" b="1" smtClean="0"/>
              <a:t>Funzione e cultura organizzativa</a:t>
            </a:r>
            <a:r>
              <a:rPr lang="it-IT" sz="1800" smtClean="0"/>
              <a:t> </a:t>
            </a:r>
            <a:r>
              <a:rPr lang="it-IT" sz="1600" b="1" smtClean="0"/>
              <a:t> </a:t>
            </a:r>
            <a:r>
              <a:rPr lang="it-IT" sz="1600" smtClean="0"/>
              <a:t> 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Siamo informati sugli obiettivi aziendali  </a:t>
            </a:r>
            <a:r>
              <a:rPr lang="it-IT" sz="1600" b="1" smtClean="0"/>
              <a:t> </a:t>
            </a:r>
            <a:r>
              <a:rPr lang="it-IT" sz="1600" smtClean="0"/>
              <a:t> 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Vengono periodicamente effettuate riunioni tra dirigenti e lavoratori  </a:t>
            </a:r>
            <a:r>
              <a:rPr lang="it-IT" sz="1600" b="1" smtClean="0"/>
              <a:t> </a:t>
            </a:r>
            <a:r>
              <a:rPr lang="it-IT" sz="1600" smtClean="0"/>
              <a:t>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L'azienda è attenta alla crescita professionale dei lavoratori </a:t>
            </a:r>
            <a:r>
              <a:rPr lang="it-IT" sz="1600" b="1" smtClean="0"/>
              <a:t> </a:t>
            </a:r>
            <a:r>
              <a:rPr lang="it-IT" sz="1600" smtClean="0"/>
              <a:t> </a:t>
            </a:r>
          </a:p>
          <a:p>
            <a:r>
              <a:rPr lang="it-IT" sz="1800" b="1" smtClean="0"/>
              <a:t>Ruolo nell'ambito dell'organizzazione/ Evoluzione della carriera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Accade che i dirigenti/preposti forniscano informazioni contrastanti circa il lavoro da svolgere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Esistono criteri definiti per l’avanzamento di carriera</a:t>
            </a:r>
          </a:p>
          <a:p>
            <a:r>
              <a:rPr lang="it-IT" sz="1800" b="1" smtClean="0"/>
              <a:t>Autonomia decisionale - controllo del lavoro/Rapporti interpersonali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E' possibile decidere le modalità operative per realizzare il proprio lavoro </a:t>
            </a:r>
            <a:r>
              <a:rPr lang="it-IT" sz="1600" b="1" smtClean="0"/>
              <a:t> 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Sento di essere apprezzato da capi, colleghi, collaboratori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Tra colleghi c'è un elevato livello di competizione/conflittualità</a:t>
            </a:r>
          </a:p>
          <a:p>
            <a:r>
              <a:rPr lang="it-IT" sz="1800" b="1" smtClean="0"/>
              <a:t>Interfaccia casa-lavoro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E' possibile se richiesto effettuare un orario flessibile </a:t>
            </a:r>
            <a:r>
              <a:rPr lang="it-IT" sz="1600" b="1" smtClean="0"/>
              <a:t> </a:t>
            </a:r>
            <a:r>
              <a:rPr lang="it-IT" sz="1600" smtClean="0"/>
              <a:t> </a:t>
            </a:r>
          </a:p>
          <a:p>
            <a:endParaRPr lang="it-IT" sz="1600" b="1" smtClean="0"/>
          </a:p>
          <a:p>
            <a:pPr>
              <a:buFont typeface="Arial" charset="0"/>
              <a:buChar char="•"/>
            </a:pPr>
            <a:endParaRPr lang="it-IT" sz="1800" b="1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6FB9D76-1E58-47E3-A7F8-A6362107DE11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CONTENUTO DEL LAVORO</a:t>
            </a:r>
          </a:p>
        </p:txBody>
      </p:sp>
      <p:sp>
        <p:nvSpPr>
          <p:cNvPr id="25603" name="Segnaposto contenuto 2"/>
          <p:cNvSpPr>
            <a:spLocks noGrp="1"/>
          </p:cNvSpPr>
          <p:nvPr>
            <p:ph idx="1"/>
          </p:nvPr>
        </p:nvSpPr>
        <p:spPr>
          <a:xfrm>
            <a:off x="827088" y="2205038"/>
            <a:ext cx="7646987" cy="4652962"/>
          </a:xfrm>
        </p:spPr>
        <p:txBody>
          <a:bodyPr/>
          <a:lstStyle/>
          <a:p>
            <a:r>
              <a:rPr lang="it-IT" sz="1800" b="1" smtClean="0"/>
              <a:t>Ambiente e caratteristiche del lavoro </a:t>
            </a:r>
            <a:r>
              <a:rPr lang="it-IT" sz="1800" smtClean="0"/>
              <a:t>   </a:t>
            </a:r>
          </a:p>
          <a:p>
            <a:r>
              <a:rPr lang="it-IT" sz="1600" b="1" smtClean="0"/>
              <a:t>Nel mio lavoro sono esposto a:</a:t>
            </a:r>
            <a:r>
              <a:rPr lang="it-IT" sz="1600" smtClean="0"/>
              <a:t>  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Rumore eccessivo   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………………</a:t>
            </a:r>
          </a:p>
          <a:p>
            <a:r>
              <a:rPr lang="it-IT" sz="1800" b="1" smtClean="0"/>
              <a:t>Attenzione alla cura e al mantenimento dell'ambiente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La manutenzione degli ambienti e delle attrezzature è adeguata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I locali di lavoro sono tenuti in buone condizioni di pulizia ed igiene</a:t>
            </a:r>
          </a:p>
          <a:p>
            <a:r>
              <a:rPr lang="it-IT" sz="1800" b="1" smtClean="0"/>
              <a:t>Pianificazione dei compiti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Le risorse strumentali, a disposizione, sono adeguate per svolgere i compiti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Sei impiegato in modo difforme dalle tue aspettative professionali  </a:t>
            </a:r>
          </a:p>
          <a:p>
            <a:r>
              <a:rPr lang="it-IT" sz="1800" b="1" smtClean="0"/>
              <a:t>Carico di lavoro - ritmo di lavoro/ Orario di lavoro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Ci sono variazioni imprevedibili della quantità di lavoro</a:t>
            </a:r>
          </a:p>
          <a:p>
            <a:pPr>
              <a:buFont typeface="Arial" charset="0"/>
              <a:buChar char="•"/>
            </a:pPr>
            <a:r>
              <a:rPr lang="it-IT" sz="1600" smtClean="0"/>
              <a:t>Sono impegnato con telefonate, sms, e-mail di lavoro al di fuori del normale orario di lavoro</a:t>
            </a:r>
          </a:p>
          <a:p>
            <a:pPr>
              <a:buFont typeface="Arial" charset="0"/>
              <a:buChar char="•"/>
            </a:pPr>
            <a:endParaRPr lang="it-IT" sz="1600" b="1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CFEDDABA-47C6-4D9E-98F5-B23A01FDCE6F}" type="slidenum">
              <a:rPr lang="it-IT" smtClean="0"/>
              <a:pPr/>
              <a:t>23</a:t>
            </a:fld>
            <a:endParaRPr lang="it-IT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it-IT" dirty="0" smtClean="0">
                <a:solidFill>
                  <a:srgbClr val="FF0000"/>
                </a:solidFill>
              </a:rPr>
              <a:t>REAZIONI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dirty="0" smtClean="0"/>
              <a:t>Negli ultimi 6 mesi ti è capitato di provare </a:t>
            </a:r>
            <a:r>
              <a:rPr lang="it-IT" dirty="0" smtClean="0"/>
              <a:t> 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827088" y="2205038"/>
            <a:ext cx="7646987" cy="46529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sz="1800" b="1" smtClean="0"/>
              <a:t>Psicologiche - Motivazione</a:t>
            </a:r>
            <a:r>
              <a:rPr lang="it-IT" sz="1800" smtClean="0"/>
              <a:t>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Disinteresse per il lavoro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Sensazione di lavorare meccanicamente, senza coinvolgimento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Sensazione di essere sottoutilizzato e/o di fare cose inutili  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 Desiderio di cambiare lavoro o ambiente di lavoro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Insofferenza nell'andare al lavoro</a:t>
            </a:r>
          </a:p>
          <a:p>
            <a:pPr>
              <a:spcBef>
                <a:spcPct val="0"/>
              </a:spcBef>
            </a:pPr>
            <a:r>
              <a:rPr lang="it-IT" sz="1800" b="1" smtClean="0"/>
              <a:t>Fisiologiche - Malessere</a:t>
            </a:r>
            <a:r>
              <a:rPr lang="it-IT" sz="1800" smtClean="0"/>
              <a:t>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Mal di testa e difficoltà di Concentrazione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Debolezza/affaticamento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Insicurezza/paura di fallire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Senso di depressione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Irritabilità/nervosismo</a:t>
            </a:r>
          </a:p>
          <a:p>
            <a:pPr>
              <a:spcBef>
                <a:spcPct val="0"/>
              </a:spcBef>
            </a:pPr>
            <a:r>
              <a:rPr lang="it-IT" sz="1800" b="1" smtClean="0"/>
              <a:t>Comportamentali - Produttività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Lentezza nell'esecuzione dei compiti e/o ritardo nella consegna del lavoro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Aumento del numero di errori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Maggiore difficoltà di coordinarsi con i colleghi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Mancanza di idee, assenza di iniziativa   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it-IT" sz="1600" smtClean="0"/>
              <a:t>Difficoltà a risolvere i problemi </a:t>
            </a:r>
          </a:p>
          <a:p>
            <a:pPr>
              <a:spcBef>
                <a:spcPct val="0"/>
              </a:spcBef>
            </a:pPr>
            <a:endParaRPr lang="it-IT" sz="160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1D3F9065-F0EC-4500-9539-9301386870CA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FATTORI PERSONALI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646988" cy="41624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it-IT" sz="2400" dirty="0" smtClean="0"/>
              <a:t>Nella mia vita privata, ho carichi di cura familiari  (es. figli minorenni, genitori anziani non autosufficienti, familiari malati, ecc.)   </a:t>
            </a:r>
          </a:p>
          <a:p>
            <a:pPr>
              <a:buFont typeface="Arial" charset="0"/>
              <a:buChar char="•"/>
            </a:pPr>
            <a:r>
              <a:rPr lang="it-IT" sz="2400" dirty="0" smtClean="0"/>
              <a:t>Nel mio lavoro sono previsti turni notturni   </a:t>
            </a:r>
          </a:p>
          <a:p>
            <a:pPr>
              <a:buFont typeface="Arial" charset="0"/>
              <a:buChar char="•"/>
            </a:pPr>
            <a:r>
              <a:rPr lang="it-IT" sz="2400" dirty="0" smtClean="0"/>
              <a:t>Nel mio lavoro è previsto il turno domenicale e nei giorni festivi   </a:t>
            </a:r>
          </a:p>
          <a:p>
            <a:pPr>
              <a:buFont typeface="Arial" charset="0"/>
              <a:buChar char="•"/>
            </a:pPr>
            <a:r>
              <a:rPr lang="it-IT" sz="2400" dirty="0" smtClean="0"/>
              <a:t>Incontro difficoltà di conciliazione tra tempi di vita e tempi di lavoro   </a:t>
            </a:r>
          </a:p>
          <a:p>
            <a:pPr>
              <a:buFont typeface="Arial" charset="0"/>
              <a:buChar char="•"/>
            </a:pPr>
            <a:r>
              <a:rPr lang="it-IT" sz="2400" dirty="0" smtClean="0"/>
              <a:t>Il mio contratto di lavoro è </a:t>
            </a:r>
            <a:r>
              <a:rPr lang="it-IT" sz="2400" dirty="0" smtClean="0"/>
              <a:t>precario</a:t>
            </a:r>
            <a:endParaRPr lang="it-IT" sz="2400" dirty="0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074466D9-B8DE-4750-B3DC-7CA5C0D08B29}" type="slidenum">
              <a:rPr lang="it-IT" smtClean="0"/>
              <a:pPr/>
              <a:t>25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34300" cy="1076325"/>
          </a:xfrm>
        </p:spPr>
        <p:txBody>
          <a:bodyPr/>
          <a:lstStyle/>
          <a:p>
            <a:r>
              <a:rPr lang="it-IT" smtClean="0"/>
              <a:t>Valutazione approfondita per item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1042988" y="2492375"/>
            <a:ext cx="7646987" cy="3740150"/>
          </a:xfrm>
        </p:spPr>
        <p:txBody>
          <a:bodyPr/>
          <a:lstStyle/>
          <a:p>
            <a:r>
              <a:rPr lang="it-IT" smtClean="0"/>
              <a:t> </a:t>
            </a:r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2D9A19DB-FF7D-485E-BBFA-64984C970312}" type="slidenum">
              <a:rPr lang="it-IT" smtClean="0"/>
              <a:pPr/>
              <a:t>26</a:t>
            </a:fld>
            <a:endParaRPr lang="it-IT" smtClean="0"/>
          </a:p>
        </p:txBody>
      </p:sp>
      <p:pic>
        <p:nvPicPr>
          <p:cNvPr id="28677" name="Immagin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189163"/>
            <a:ext cx="4535488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 descr="sv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Valutazione approfondita per indicatori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403350" y="2276475"/>
          <a:ext cx="6408713" cy="4248473"/>
        </p:xfrm>
        <a:graphic>
          <a:graphicData uri="http://schemas.openxmlformats.org/drawingml/2006/table">
            <a:tbl>
              <a:tblPr/>
              <a:tblGrid>
                <a:gridCol w="673487"/>
                <a:gridCol w="4091748"/>
                <a:gridCol w="745495"/>
                <a:gridCol w="897983"/>
              </a:tblGrid>
              <a:tr h="4068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latin typeface="Arial"/>
                        </a:rPr>
                        <a:t>Indicatori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Valore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it-IT" sz="1000" b="0" i="0" u="none" strike="noStrike">
                          <a:latin typeface="Arial"/>
                        </a:rPr>
                        <a:t>Scost.Dalla Media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complessità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36,94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6,78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 carico di 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44,44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14,28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Sui tempi di 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21,89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-8,27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 livello di autonomia e controllo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44,72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14,56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 sicurezza e comfort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-7,11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6.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gestione delle risorse umane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7,33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7.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comunicazione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26,39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-3,78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8.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sicurezza del posto di 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11,67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-18,50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9.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 clima organizzativo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25,88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-4,28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</a:tr>
              <a:tr h="38296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10.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Sulle relazioni interpersonali con colleghi e collaboratori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30,28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0,11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11.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Sulle relazioni interpersonali con i capi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-2,67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12.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Conciliazione vita/lavoro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31,72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034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Media indicatori dei fattori di stress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latin typeface="Arial"/>
                        </a:rPr>
                        <a:t>30,17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13.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motivazione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16,94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-3,52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14.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 malessere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28,33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7,87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15.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Sulla produttività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16,11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-4,35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Media indicatori delle reazioni dei lavoratori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latin typeface="Arial"/>
                        </a:rPr>
                        <a:t>20,46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34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Media indicatori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latin typeface="Arial"/>
                        </a:rPr>
                        <a:t>28,23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9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B457DD5E-5A84-41B4-AA67-5DD7797B557D}" type="slidenum">
              <a:rPr lang="it-IT" smtClean="0"/>
              <a:pPr/>
              <a:t>27</a:t>
            </a:fld>
            <a:endParaRPr lang="it-IT" smtClean="0"/>
          </a:p>
        </p:txBody>
      </p:sp>
      <p:pic>
        <p:nvPicPr>
          <p:cNvPr id="29797" name="Picture 5" descr="sv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Valutazione approfondita per aree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971550" y="2349500"/>
          <a:ext cx="7272734" cy="4104850"/>
        </p:xfrm>
        <a:graphic>
          <a:graphicData uri="http://schemas.openxmlformats.org/drawingml/2006/table">
            <a:tbl>
              <a:tblPr/>
              <a:tblGrid>
                <a:gridCol w="764286"/>
                <a:gridCol w="4643397"/>
                <a:gridCol w="846002"/>
                <a:gridCol w="1019049"/>
              </a:tblGrid>
              <a:tr h="4104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latin typeface="Arial"/>
                        </a:rPr>
                        <a:t>Riferimento Medio Aree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Valore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b"/>
                      <a:r>
                        <a:rPr lang="it-IT" sz="1000" b="0" i="0" u="none" strike="noStrike">
                          <a:latin typeface="Arial"/>
                        </a:rPr>
                        <a:t>Scost.Dalla Media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latin typeface="Arial"/>
                        </a:rPr>
                        <a:t>28,16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04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Area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Caratteristiche del 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5,82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04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Area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Condizioni fisiche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23,06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-5,10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Area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Fattori socio-organizzativi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24,94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latin typeface="Arial"/>
                        </a:rPr>
                        <a:t>-3,21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04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Area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Fattori relazionali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27,08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-1,07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33"/>
                    </a:solidFill>
                  </a:tcPr>
                </a:tc>
              </a:tr>
              <a:tr h="4104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Area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Conciliazine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31,72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</a:tr>
              <a:tr h="4104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Indice sintetico dei fattori di stress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28,13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Indice sintetico reazioni dei lavoratori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latin typeface="Arial"/>
                        </a:rPr>
                        <a:t>3,07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latin typeface="Arial"/>
                        </a:rPr>
                        <a:t>Indice sintetico di stress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latin typeface="Arial"/>
                        </a:rPr>
                        <a:t>31,20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7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60BD1E9-851E-4A64-AAAB-B36C33A5A565}" type="slidenum">
              <a:rPr lang="it-IT" smtClean="0"/>
              <a:pPr/>
              <a:t>28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734300" cy="1076325"/>
          </a:xfrm>
        </p:spPr>
        <p:txBody>
          <a:bodyPr/>
          <a:lstStyle/>
          <a:p>
            <a:r>
              <a:rPr lang="it-IT" smtClean="0"/>
              <a:t>Valutazione approfondita per aree</a:t>
            </a:r>
          </a:p>
        </p:txBody>
      </p:sp>
      <p:sp>
        <p:nvSpPr>
          <p:cNvPr id="3174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ACD9A30C-DC6F-42BB-A7B1-F54E233D830C}" type="slidenum">
              <a:rPr lang="it-IT" smtClean="0"/>
              <a:pPr/>
              <a:t>29</a:t>
            </a:fld>
            <a:endParaRPr lang="it-IT" smtClean="0"/>
          </a:p>
        </p:txBody>
      </p:sp>
      <p:pic>
        <p:nvPicPr>
          <p:cNvPr id="31748" name="Immagin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276475"/>
            <a:ext cx="405288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magin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2852738"/>
            <a:ext cx="4035425" cy="3740150"/>
          </a:xfrm>
          <a:noFill/>
        </p:spPr>
      </p:pic>
      <p:pic>
        <p:nvPicPr>
          <p:cNvPr id="31750" name="Picture 5" descr="sv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33438" y="709613"/>
            <a:ext cx="773747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Ministero del lavoro e delle politiche sociali, Circolare 18 novembre 2010.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400" b="1" dirty="0">
                <a:solidFill>
                  <a:srgbClr val="006666"/>
                </a:solidFill>
              </a:rPr>
              <a:t>Azioni propedeutiche al processo di valutazione: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38200" y="2362200"/>
            <a:ext cx="8054975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a) </a:t>
            </a:r>
            <a:r>
              <a:rPr lang="it-IT" b="1">
                <a:solidFill>
                  <a:srgbClr val="FF0000"/>
                </a:solidFill>
              </a:rPr>
              <a:t>Iniziative di informazione e sensibilizzazione </a:t>
            </a:r>
            <a:r>
              <a:rPr lang="it-IT">
                <a:solidFill>
                  <a:srgbClr val="003366"/>
                </a:solidFill>
              </a:rPr>
              <a:t>rivolte a lavoratori, dirigenti e preposti, possono risultare utili per favorire una partecipazione consapevole. Restano fermi gli obblighi di informazione e formazione previsti dagli artt. 36 e 37 del D.Lgs.;</a:t>
            </a:r>
          </a:p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b) </a:t>
            </a:r>
            <a:r>
              <a:rPr lang="it-IT" b="1">
                <a:solidFill>
                  <a:srgbClr val="FF0000"/>
                </a:solidFill>
              </a:rPr>
              <a:t>Costituzione del team di valutazione</a:t>
            </a:r>
            <a:r>
              <a:rPr lang="it-IT">
                <a:solidFill>
                  <a:srgbClr val="003366"/>
                </a:solidFill>
              </a:rPr>
              <a:t>, la valutazione del rischio da Stress Lavoro-Correlato è parte integrante della valutazione dei rischi e viene effettuata (come per tutti gli altri fattori di rischio) dal DL avvalendosi del RSPP con il coinvolgimento del MC, ove nominato, e previa consultazione del RLS/RLST; </a:t>
            </a:r>
          </a:p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c) </a:t>
            </a:r>
            <a:r>
              <a:rPr lang="it-IT" b="1">
                <a:solidFill>
                  <a:srgbClr val="FF0000"/>
                </a:solidFill>
              </a:rPr>
              <a:t>Scelta della metodologia di valutazione</a:t>
            </a:r>
            <a:r>
              <a:rPr lang="it-IT">
                <a:solidFill>
                  <a:srgbClr val="003366"/>
                </a:solidFill>
              </a:rPr>
              <a:t>, è necessario preliminarmente indicare il percorso metodologico che permetterà una corretta identificazione dei fattori di rischio da SLC, dalla quale discenderanno la pianificazione e realizzazione di misure di eliminazione o, quando essa non sia possibile, riduzione al minimo di tale fattore di rischio; </a:t>
            </a:r>
          </a:p>
        </p:txBody>
      </p:sp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8001B215-FCB5-4958-BBAC-7AFC310505FC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smtClean="0"/>
              <a:t>La scala Likert</a:t>
            </a:r>
          </a:p>
        </p:txBody>
      </p:sp>
      <p:sp>
        <p:nvSpPr>
          <p:cNvPr id="32771" name="Segnaposto contenuto 2"/>
          <p:cNvSpPr>
            <a:spLocks noGrp="1"/>
          </p:cNvSpPr>
          <p:nvPr>
            <p:ph idx="1"/>
          </p:nvPr>
        </p:nvSpPr>
        <p:spPr>
          <a:xfrm>
            <a:off x="838200" y="2362200"/>
            <a:ext cx="7646988" cy="3946525"/>
          </a:xfrm>
        </p:spPr>
        <p:txBody>
          <a:bodyPr/>
          <a:lstStyle/>
          <a:p>
            <a:r>
              <a:rPr lang="it-IT" sz="2000" smtClean="0"/>
              <a:t>E’ uno strumento, per la misurazione di opinioni e atteggiamenti .</a:t>
            </a:r>
          </a:p>
          <a:p>
            <a:r>
              <a:rPr lang="it-IT" sz="2000" smtClean="0"/>
              <a:t>E’ costituita da una serie di affermazioni (</a:t>
            </a:r>
            <a:r>
              <a:rPr lang="it-IT" sz="2000" b="1" smtClean="0"/>
              <a:t>item</a:t>
            </a:r>
            <a:r>
              <a:rPr lang="it-IT" sz="2000" smtClean="0"/>
              <a:t>) semanticamente collegate agli atteggiamenti su cui si vuole indagare. Gli item sono presentati agli intervistati sottoforma di batterie. L’intervistato è chiamato ad esprimere il suo grado di accordo/disaccordo con ciascuna affermazione scegliendo tra cinque o sette modalità di risposta che vanno da : completamente d’accordo a in completo disaccordo.</a:t>
            </a:r>
          </a:p>
          <a:p>
            <a:r>
              <a:rPr lang="it-IT" sz="2000" smtClean="0"/>
              <a:t>A ciascuna modalità di risposta viene attribuito un punteggio (5, 4, 3, 2, 1 oppure 4, 3, 2, 1, 0), la somma (media) dei punteggi alle risposte di ciascun individuo sull’intera batteria rappresenta la posizione dell’individuo sul concetto indagato.</a:t>
            </a: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184D4D8F-A843-4A97-9426-67D5515471A8}" type="slidenum">
              <a:rPr lang="it-IT" smtClean="0"/>
              <a:pPr/>
              <a:t>30</a:t>
            </a:fld>
            <a:endParaRPr lang="it-IT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smtClean="0"/>
              <a:t>Il sistema di punteggio</a:t>
            </a:r>
          </a:p>
        </p:txBody>
      </p:sp>
      <p:sp>
        <p:nvSpPr>
          <p:cNvPr id="33795" name="Segnaposto contenuto 2"/>
          <p:cNvSpPr>
            <a:spLocks noGrp="1"/>
          </p:cNvSpPr>
          <p:nvPr>
            <p:ph idx="1"/>
          </p:nvPr>
        </p:nvSpPr>
        <p:spPr>
          <a:xfrm>
            <a:off x="827088" y="2349500"/>
            <a:ext cx="7983537" cy="3740150"/>
          </a:xfrm>
        </p:spPr>
        <p:txBody>
          <a:bodyPr/>
          <a:lstStyle/>
          <a:p>
            <a:r>
              <a:rPr lang="it-IT" sz="2000" smtClean="0"/>
              <a:t>il sistema SVS realizza una elaborazione “verticale” utilizzando tutti gli item considerati, SVS effettua su ciascun questionario la sommatoria dei punteggi ottenuti da ciascun item tenendo conto del peso assegnato a ciascuno di loro. </a:t>
            </a:r>
          </a:p>
          <a:p>
            <a:r>
              <a:rPr lang="it-IT" smtClean="0"/>
              <a:t>                 P</a:t>
            </a:r>
            <a:r>
              <a:rPr lang="it-IT" baseline="-25000" smtClean="0"/>
              <a:t>1</a:t>
            </a:r>
            <a:r>
              <a:rPr lang="it-IT" smtClean="0"/>
              <a:t> = Ʃ</a:t>
            </a:r>
            <a:r>
              <a:rPr lang="it-IT" baseline="-25000" smtClean="0"/>
              <a:t>(1-n)    </a:t>
            </a:r>
            <a:r>
              <a:rPr lang="it-IT" smtClean="0"/>
              <a:t>(p/4) x q</a:t>
            </a:r>
          </a:p>
          <a:p>
            <a:r>
              <a:rPr lang="it-IT" sz="1800" smtClean="0"/>
              <a:t>Quindi viene calcolata la media dei punteggi ottenuti dagli n questionari.</a:t>
            </a:r>
          </a:p>
          <a:p>
            <a:r>
              <a:rPr lang="it-IT" sz="1800" smtClean="0"/>
              <a:t>Il sistema rende un valore sintetico da 0 a 100 ed un semaforo con tre colori che indica il livello di rischio raggiunto: basso, medio, alto.   </a:t>
            </a:r>
          </a:p>
          <a:p>
            <a:r>
              <a:rPr lang="it-IT" sz="1800" smtClean="0"/>
              <a:t>Il punteggio massimo ottenibile e di 100 punti,  senza l’area “Reazioni dei lavoratori” che rappresenta un correttivo aggiuntivo di punteggio. Il punteggio massimo ottenibile si fermerà comunque a 100.</a:t>
            </a:r>
          </a:p>
          <a:p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B8F30B5C-B49A-4AFA-8C13-E664610C1E61}" type="slidenum">
              <a:rPr lang="it-IT" smtClean="0"/>
              <a:pPr/>
              <a:t>31</a:t>
            </a:fld>
            <a:endParaRPr lang="it-IT" smtClean="0"/>
          </a:p>
        </p:txBody>
      </p:sp>
      <p:pic>
        <p:nvPicPr>
          <p:cNvPr id="33797" name="Picture 5" descr="sv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Valutazione preliminare per indicatori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39750" y="2420938"/>
          <a:ext cx="3695948" cy="3168357"/>
        </p:xfrm>
        <a:graphic>
          <a:graphicData uri="http://schemas.openxmlformats.org/drawingml/2006/table">
            <a:tbl>
              <a:tblPr/>
              <a:tblGrid>
                <a:gridCol w="1666941"/>
                <a:gridCol w="630928"/>
                <a:gridCol w="634513"/>
                <a:gridCol w="763566"/>
              </a:tblGrid>
              <a:tr h="50344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it-IT" sz="800" b="0" i="0" u="none" strike="noStrike">
                          <a:latin typeface="Arial"/>
                        </a:rPr>
                        <a:t>Punteggio massimo indicatore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it-IT" sz="800" b="0" i="0" u="none" strike="noStrike">
                          <a:latin typeface="Arial"/>
                        </a:rPr>
                        <a:t>Punteggio assoluto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it-IT" sz="800" b="0" i="0" u="none" strike="noStrike">
                          <a:latin typeface="Arial"/>
                        </a:rPr>
                        <a:t>Punteggio relativo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TURNOVER E MOBILITA'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4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IMPIEGO, ASSENZE E RITARDI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INFORTUNI E MALATTIE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CONFLITTI E VIOLENZE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CULTURA ORGANIZZATIVA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GESTIONE DEL PERSONALE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33,33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COMUNICAZIONE AZIENDALE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4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CONCILIAZIONE VITA/LAVORO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33,33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MANSIONI E COMPITI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ORARI DI LAVORO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-25,00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AUTONOMIA e CONTROLLO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FATTORI DI NOCIVITA'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0191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TOTALE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latin typeface="Arial"/>
                        </a:rPr>
                        <a:t>28,2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Rischio 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489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D8C80E54-5CCC-4036-9F0C-37E8348EADF0}" type="slidenum">
              <a:rPr lang="it-IT" smtClean="0"/>
              <a:pPr/>
              <a:t>32</a:t>
            </a:fld>
            <a:endParaRPr lang="it-IT" smtClean="0"/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4391472" y="4149080"/>
          <a:ext cx="475252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98" name="CasellaDiTesto 6"/>
          <p:cNvSpPr txBox="1">
            <a:spLocks noChangeArrowheads="1"/>
          </p:cNvSpPr>
          <p:nvPr/>
        </p:nvSpPr>
        <p:spPr bwMode="auto">
          <a:xfrm>
            <a:off x="4427538" y="2349500"/>
            <a:ext cx="45370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tx1"/>
                </a:solidFill>
              </a:rPr>
              <a:t>I punteggi vengono calcolati rispetto al trend aziendale (10%), come riferimento ai punteggi medi delle aziende contenute nel data base (30%) e come riferimento a valori limite derivanti da dati ufficiali (60%)</a:t>
            </a:r>
          </a:p>
        </p:txBody>
      </p:sp>
      <p:pic>
        <p:nvPicPr>
          <p:cNvPr id="34899" name="Picture 5" descr="sv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836613"/>
            <a:ext cx="7734300" cy="1076325"/>
          </a:xfrm>
        </p:spPr>
        <p:txBody>
          <a:bodyPr/>
          <a:lstStyle/>
          <a:p>
            <a:r>
              <a:rPr lang="it-IT" sz="3200" smtClean="0">
                <a:latin typeface="Verdana" pitchFamily="34" charset="0"/>
              </a:rPr>
              <a:t>Integrazione delle valutazioni oggettiva/soggettiva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dirty="0" smtClean="0">
              <a:latin typeface="Verdana" pitchFamily="34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76475"/>
            <a:ext cx="66960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4762500"/>
            <a:ext cx="4859337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5" descr="sv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smtClean="0"/>
              <a:t>Esempio di pianificazione dell’ intervento</a:t>
            </a:r>
            <a:endParaRPr lang="it-IT" smtClean="0"/>
          </a:p>
        </p:txBody>
      </p:sp>
      <p:sp>
        <p:nvSpPr>
          <p:cNvPr id="368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409A150-D419-40FB-87A9-A7B291A52B32}" type="slidenum">
              <a:rPr lang="it-IT" smtClean="0"/>
              <a:pPr/>
              <a:t>34</a:t>
            </a:fld>
            <a:endParaRPr lang="it-IT" smtClean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1042988" y="2565400"/>
          <a:ext cx="7344818" cy="3960442"/>
        </p:xfrm>
        <a:graphic>
          <a:graphicData uri="http://schemas.openxmlformats.org/drawingml/2006/table">
            <a:tbl>
              <a:tblPr/>
              <a:tblGrid>
                <a:gridCol w="3009082"/>
                <a:gridCol w="729658"/>
                <a:gridCol w="729658"/>
                <a:gridCol w="729658"/>
                <a:gridCol w="729658"/>
                <a:gridCol w="687446"/>
                <a:gridCol w="729658"/>
              </a:tblGrid>
              <a:tr h="97654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1100" dirty="0">
                          <a:latin typeface="Cambria"/>
                          <a:ea typeface="Times New Roman"/>
                        </a:rPr>
                        <a:t>AREA</a:t>
                      </a: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3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GOL 6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967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900" dirty="0">
                          <a:latin typeface="Cambria"/>
                          <a:ea typeface="Times New Roman"/>
                        </a:rPr>
                        <a:t>Caratteristiche del lavoro</a:t>
                      </a: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3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3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6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967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Sicurezza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967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Fattori socio-prganizzativi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6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5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967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Fattori relazionali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3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6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5967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it-IT" sz="900">
                          <a:latin typeface="Cambria"/>
                          <a:ea typeface="Times New Roman"/>
                        </a:rPr>
                        <a:t>Conciliazione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4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2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3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>
                          <a:latin typeface="Cambria"/>
                          <a:ea typeface="Times New Roman"/>
                        </a:rPr>
                        <a:t>1</a:t>
                      </a:r>
                      <a:endParaRPr lang="it-IT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latin typeface="Cambria"/>
                          <a:ea typeface="Times New Roman"/>
                        </a:rPr>
                        <a:t>1</a:t>
                      </a: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6926" name="Rectangle 1"/>
          <p:cNvSpPr>
            <a:spLocks noChangeArrowheads="1"/>
          </p:cNvSpPr>
          <p:nvPr/>
        </p:nvSpPr>
        <p:spPr bwMode="auto">
          <a:xfrm>
            <a:off x="0" y="-25400"/>
            <a:ext cx="1841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sz="900"/>
          </a:p>
          <a:p>
            <a:pPr eaLnBrk="0" hangingPunct="0">
              <a:buClrTx/>
              <a:buSzTx/>
              <a:buFontTx/>
              <a:buNone/>
            </a:pPr>
            <a:endParaRPr lang="it-IT"/>
          </a:p>
        </p:txBody>
      </p:sp>
      <p:pic>
        <p:nvPicPr>
          <p:cNvPr id="36927" name="Picture 5" descr="sv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84138" y="6242050"/>
            <a:ext cx="544512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 anchorCtr="1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24309A-F912-4F17-96F1-D44A7DA7EB15}" type="slidenum">
              <a:rPr lang="it-IT">
                <a:solidFill>
                  <a:srgbClr val="003366"/>
                </a:solidFill>
              </a:rPr>
              <a:pPr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it-IT">
              <a:solidFill>
                <a:srgbClr val="003366"/>
              </a:solidFill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971550" y="2924175"/>
            <a:ext cx="5106988" cy="157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5400" b="1">
                <a:solidFill>
                  <a:srgbClr val="006666"/>
                </a:solidFill>
              </a:rPr>
              <a:t>Grazie per l'attenzione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7620000" cy="3744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12738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03366"/>
                </a:solidFill>
              </a:rPr>
              <a:t> 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75" y="88900"/>
            <a:ext cx="2717800" cy="667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4679950" y="6300788"/>
            <a:ext cx="16097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895" name="Segnaposto numero diapositiva 8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B5657D2-FC93-4831-B6C7-C9BF370C0F6C}" type="slidenum">
              <a:rPr lang="it-IT" smtClean="0"/>
              <a:pPr/>
              <a:t>35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33438" y="709613"/>
            <a:ext cx="773747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006666"/>
                </a:solidFill>
              </a:rPr>
              <a:t>Azioni propedeutiche al processo di valutazione: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838200" y="2362200"/>
            <a:ext cx="8054975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d) </a:t>
            </a:r>
            <a:r>
              <a:rPr lang="it-IT" b="1">
                <a:solidFill>
                  <a:srgbClr val="FF0000"/>
                </a:solidFill>
              </a:rPr>
              <a:t>Formazione dei soggetti valutatori </a:t>
            </a:r>
            <a:r>
              <a:rPr lang="it-IT">
                <a:solidFill>
                  <a:srgbClr val="003366"/>
                </a:solidFill>
              </a:rPr>
              <a:t>sul metodo scelto, se necessaria; </a:t>
            </a:r>
          </a:p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e) </a:t>
            </a:r>
            <a:r>
              <a:rPr lang="it-IT" b="1">
                <a:solidFill>
                  <a:srgbClr val="FF0000"/>
                </a:solidFill>
              </a:rPr>
              <a:t>Individuazione dei gruppi omogenei/partizioni organizzative</a:t>
            </a:r>
            <a:r>
              <a:rPr lang="it-IT">
                <a:solidFill>
                  <a:srgbClr val="003366"/>
                </a:solidFill>
              </a:rPr>
              <a:t>, la valutazione prende in esame, come già detto, non singoli ma gruppi omogenei di lavoratori che risultino esposti a rischi dello stesso tipo secondo una individuazione che ogni DL (supportato dal team di valutazione) può autonomamente effettuare in ragione della effettiva organizzazione aziendale; </a:t>
            </a:r>
          </a:p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f) </a:t>
            </a:r>
            <a:r>
              <a:rPr lang="it-IT" b="1">
                <a:solidFill>
                  <a:srgbClr val="FF0000"/>
                </a:solidFill>
              </a:rPr>
              <a:t>Definizione delle modalità con cui sentire i RLS\RLST e/o i lavoratori</a:t>
            </a:r>
            <a:r>
              <a:rPr lang="it-IT">
                <a:solidFill>
                  <a:srgbClr val="003366"/>
                </a:solidFill>
              </a:rPr>
              <a:t>, obbligo, previsto nella circolare 18 novembre 2010 limitatamente ai fattori di contesto e di contenuto del lavoro, che risulta assolto in prima applicazione se in fase di costituzione del team di valutazione si sono inseriti RLS e/o testimoni privilegiati.</a:t>
            </a:r>
          </a:p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>
                <a:solidFill>
                  <a:srgbClr val="003366"/>
                </a:solidFill>
              </a:rPr>
              <a:t>Su tutti gli aspetti sopra citati devono comunque essere consultati gli RLS, ai sensi dell’art. 50 comma 1 lett. b del D.Lgs. 81/08.</a:t>
            </a: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65BEEF03-2AE7-434F-81FE-0721FF7F4112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693025" cy="113982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Il processo di valutazione dello SLC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349500"/>
            <a:ext cx="7693025" cy="4132263"/>
          </a:xfrm>
        </p:spPr>
        <p:txBody>
          <a:bodyPr/>
          <a:lstStyle/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2. Valutazione preliminare. </a:t>
            </a:r>
          </a:p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3. Individuazione e attuazione degli interventi correttivi</a:t>
            </a:r>
            <a:r>
              <a:rPr lang="it-IT" sz="2400" smtClean="0"/>
              <a:t>, se necessari, in base ai risultati della valutazione preliminare.</a:t>
            </a:r>
          </a:p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4. Verifica dell’efficacia degli interventi attuati. </a:t>
            </a:r>
          </a:p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5. Valutazione approfondita</a:t>
            </a:r>
            <a:r>
              <a:rPr lang="it-IT" sz="2400" smtClean="0"/>
              <a:t>, ove gli interventi correttivi siano risultati inefficaci.</a:t>
            </a:r>
          </a:p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6. Individuazione e attuazione di ulteriori interventi correttivi</a:t>
            </a:r>
            <a:r>
              <a:rPr lang="it-IT" sz="2400" smtClean="0"/>
              <a:t>, se necessari, in base ai risultati della valutazione approfondita.</a:t>
            </a:r>
          </a:p>
          <a:p>
            <a:pPr indent="-293688" algn="just">
              <a:spcBef>
                <a:spcPct val="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/>
              <a:t>7. Monitoraggio e aggiornamento della valutazione.</a:t>
            </a:r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8755A00D-4FE0-4C42-A6AC-4FE2CFDC06E7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Obiettivo della valutazione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24075" y="2209800"/>
            <a:ext cx="6840538" cy="4387850"/>
          </a:xfrm>
        </p:spPr>
        <p:txBody>
          <a:bodyPr/>
          <a:lstStyle/>
          <a:p>
            <a:pPr indent="-293688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800" dirty="0" smtClean="0"/>
              <a:t>La valutazione non deve prendere in considerazione i singoli lavoratori (non vuole individuare se e chi soffre di stress) ma </a:t>
            </a:r>
            <a:r>
              <a:rPr lang="it-IT" sz="1800" b="1" dirty="0" smtClean="0">
                <a:solidFill>
                  <a:srgbClr val="FF0000"/>
                </a:solidFill>
              </a:rPr>
              <a:t>gruppi omogenei di lavoratori</a:t>
            </a:r>
            <a:r>
              <a:rPr lang="it-IT" sz="1800" dirty="0" smtClean="0"/>
              <a:t>.</a:t>
            </a:r>
          </a:p>
          <a:p>
            <a:pPr indent="-293688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800" dirty="0" smtClean="0"/>
              <a:t>Scopo della valutazione è indicare la </a:t>
            </a:r>
            <a:r>
              <a:rPr lang="it-IT" sz="1800" b="1" dirty="0" smtClean="0">
                <a:solidFill>
                  <a:srgbClr val="FF0000"/>
                </a:solidFill>
              </a:rPr>
              <a:t>presenza di fattori di rischio</a:t>
            </a:r>
            <a:r>
              <a:rPr lang="it-IT" sz="1800" dirty="0" smtClean="0"/>
              <a:t>, non necessariamente il lavoratore esposto a quei fattori di rischio svilupperà i disturbi correlati agli specifici fattori. </a:t>
            </a:r>
          </a:p>
          <a:p>
            <a:pPr indent="-293688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800" dirty="0" smtClean="0"/>
              <a:t>Compito di chi fa la valutazione dello SLC è di verificare se nella situazione sotto analisi sono presenti, </a:t>
            </a:r>
            <a:r>
              <a:rPr lang="it-IT" sz="1800" dirty="0" smtClean="0">
                <a:solidFill>
                  <a:schemeClr val="accent2">
                    <a:lumMod val="50000"/>
                  </a:schemeClr>
                </a:solidFill>
              </a:rPr>
              <a:t>o comunque </a:t>
            </a:r>
            <a:r>
              <a:rPr lang="it-IT" sz="1800" b="1" dirty="0" smtClean="0">
                <a:solidFill>
                  <a:srgbClr val="FF0000"/>
                </a:solidFill>
              </a:rPr>
              <a:t>vengano percepiti</a:t>
            </a:r>
            <a:r>
              <a:rPr lang="it-IT" sz="1800" dirty="0" smtClean="0"/>
              <a:t>, quei fattori che secondo la letteratura scientifica, in parte indicati dalla Commissione consultiva, possono determinare situazioni </a:t>
            </a:r>
            <a:r>
              <a:rPr lang="it-IT" sz="1800" dirty="0" err="1" smtClean="0"/>
              <a:t>stressogene</a:t>
            </a:r>
            <a:r>
              <a:rPr lang="it-IT" sz="1800" dirty="0" smtClean="0"/>
              <a:t> (mancanza di benessere psico-fisico e integrità complessiva della persona). Non deve indagare se tra i lavoratori ci sono individui </a:t>
            </a:r>
            <a:r>
              <a:rPr lang="it-IT" sz="1800" u="sng" dirty="0" smtClean="0"/>
              <a:t>stressati</a:t>
            </a:r>
            <a:r>
              <a:rPr lang="it-IT" sz="1800" dirty="0" smtClean="0"/>
              <a:t>.</a:t>
            </a: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28A63491-C5D7-466F-9D99-55452D5E0EB0}" type="slidenum">
              <a:rPr lang="it-IT" smtClean="0"/>
              <a:pPr/>
              <a:t>6</a:t>
            </a:fld>
            <a:endParaRPr lang="it-IT" smtClean="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475"/>
            <a:ext cx="2178050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92150"/>
            <a:ext cx="7693025" cy="1139825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Valutazione preliminare (cosa è)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205038"/>
            <a:ext cx="8208963" cy="4460875"/>
          </a:xfrm>
        </p:spPr>
        <p:txBody>
          <a:bodyPr/>
          <a:lstStyle/>
          <a:p>
            <a:pPr indent="-293688" algn="just">
              <a:spcBef>
                <a:spcPct val="0"/>
              </a:spcBef>
              <a:spcAft>
                <a:spcPts val="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smtClean="0"/>
              <a:t>Consiste nella rilevazione di indicatori oggettivi e verificabili, ove possibile numericamente apprezzabili, appartenenti quanto meno a tre distinte famiglie:</a:t>
            </a:r>
          </a:p>
          <a:p>
            <a:pPr indent="-293688" algn="just">
              <a:spcBef>
                <a:spcPct val="0"/>
              </a:spcBef>
              <a:spcAft>
                <a:spcPts val="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smtClean="0">
                <a:solidFill>
                  <a:srgbClr val="FF0000"/>
                </a:solidFill>
              </a:rPr>
              <a:t>- </a:t>
            </a:r>
            <a:r>
              <a:rPr lang="it-IT" sz="2200" b="1" smtClean="0">
                <a:solidFill>
                  <a:srgbClr val="FF0000"/>
                </a:solidFill>
              </a:rPr>
              <a:t>Eventi sentinella </a:t>
            </a:r>
            <a:r>
              <a:rPr lang="it-IT" sz="1800" smtClean="0"/>
              <a:t>(indici infortunistici, assenze per malattie, turnover, procedimenti e sanzioni, segnalazioni del medico competente, specifiche e frequenti lamentele formalizzate da parte dei lavoratori) da valutare sulla base di parametri omogenei individuati internamente all'azienda (es.trend indici infortunistici rilevati in azienda).</a:t>
            </a:r>
          </a:p>
          <a:p>
            <a:pPr indent="-293688" algn="just">
              <a:spcBef>
                <a:spcPct val="0"/>
              </a:spcBef>
              <a:spcAft>
                <a:spcPts val="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smtClean="0">
                <a:solidFill>
                  <a:srgbClr val="FF0000"/>
                </a:solidFill>
              </a:rPr>
              <a:t>- </a:t>
            </a:r>
            <a:r>
              <a:rPr lang="it-IT" sz="2200" b="1" smtClean="0">
                <a:solidFill>
                  <a:srgbClr val="FF0000"/>
                </a:solidFill>
              </a:rPr>
              <a:t>Fattori di contenuto del lavoro</a:t>
            </a:r>
            <a:r>
              <a:rPr lang="it-IT" sz="1800" smtClean="0"/>
              <a:t> (ambiente di lavoro e attrezzature, carichi e ritmi di lavoro, orari di lavoro e turni, corrispondenza tra le competenze dei lavoratori e i requisiti professionali richiesti.</a:t>
            </a:r>
          </a:p>
          <a:p>
            <a:pPr indent="-293688" algn="just">
              <a:spcBef>
                <a:spcPct val="0"/>
              </a:spcBef>
              <a:spcAft>
                <a:spcPts val="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smtClean="0">
                <a:solidFill>
                  <a:srgbClr val="FF0000"/>
                </a:solidFill>
              </a:rPr>
              <a:t>- </a:t>
            </a:r>
            <a:r>
              <a:rPr lang="it-IT" sz="2200" b="1" smtClean="0">
                <a:solidFill>
                  <a:srgbClr val="FF0000"/>
                </a:solidFill>
              </a:rPr>
              <a:t>Fattori di contesto del lavoro</a:t>
            </a:r>
            <a:r>
              <a:rPr lang="it-IT" sz="1800" b="1" smtClean="0"/>
              <a:t> </a:t>
            </a:r>
            <a:r>
              <a:rPr lang="it-IT" sz="1800" smtClean="0"/>
              <a:t>(ruolo nell'organizzazione, autonomia decisionale e controllo, conflitti interpersonali al lavoro, evoluzione e sviluppo di carriera, comunicazione.</a:t>
            </a:r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1B1BF647-5D6A-44FE-88F3-73012FBBA649}" type="slidenum">
              <a:rPr lang="it-IT" smtClean="0"/>
              <a:pPr/>
              <a:t>7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Tre concetti dalle buone prassi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2484438" y="2362200"/>
            <a:ext cx="6000750" cy="3946525"/>
          </a:xfrm>
        </p:spPr>
        <p:txBody>
          <a:bodyPr/>
          <a:lstStyle/>
          <a:p>
            <a:pPr algn="just"/>
            <a:r>
              <a:rPr lang="it-IT" sz="2000" smtClean="0"/>
              <a:t>Fissare dei </a:t>
            </a:r>
            <a:r>
              <a:rPr lang="it-IT" sz="2000" b="1" smtClean="0">
                <a:solidFill>
                  <a:srgbClr val="FF0000"/>
                </a:solidFill>
              </a:rPr>
              <a:t>Valori Limite </a:t>
            </a:r>
            <a:r>
              <a:rPr lang="it-IT" sz="2000" smtClean="0"/>
              <a:t>con cui confrontare i valori riscontrati per gli eventi sentinella, quindi non un semplice confronto con il proprio trend. </a:t>
            </a:r>
          </a:p>
          <a:p>
            <a:pPr algn="just"/>
            <a:r>
              <a:rPr lang="it-IT" sz="2000" smtClean="0"/>
              <a:t>Valutare indicatori diversi che hanno un impatto diverso sulla vita negli ambienti di lavoro, assegnando loro </a:t>
            </a:r>
            <a:r>
              <a:rPr lang="it-IT" sz="2000" b="1" smtClean="0">
                <a:solidFill>
                  <a:srgbClr val="FF0000"/>
                </a:solidFill>
              </a:rPr>
              <a:t>pesi diversi.</a:t>
            </a:r>
          </a:p>
          <a:p>
            <a:pPr algn="just"/>
            <a:r>
              <a:rPr lang="it-IT" sz="2000" smtClean="0"/>
              <a:t>La bontà della valutazione, può essere valutata </a:t>
            </a:r>
            <a:r>
              <a:rPr lang="it-IT" sz="2000" b="1" smtClean="0">
                <a:solidFill>
                  <a:srgbClr val="FF0000"/>
                </a:solidFill>
              </a:rPr>
              <a:t>confrontando i diversi punti di vista </a:t>
            </a:r>
            <a:r>
              <a:rPr lang="it-IT" sz="2000" smtClean="0"/>
              <a:t>del Datore di Lavoro e del Servizio di Prevenzione e Protezione con il punto di vista dei lavoratori e degli RLS. </a:t>
            </a: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22BD4BDA-FA35-445F-B98C-F8CE95268125}" type="slidenum">
              <a:rPr lang="it-IT" smtClean="0"/>
              <a:pPr/>
              <a:t>8</a:t>
            </a:fld>
            <a:endParaRPr lang="it-IT" smtClean="0"/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9500"/>
            <a:ext cx="2447925" cy="19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683500" cy="1130300"/>
          </a:xfrm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/>
              <a:t>La valutazione approfondita secondo la CCP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276475"/>
            <a:ext cx="8064500" cy="4311650"/>
          </a:xfrm>
        </p:spPr>
        <p:txBody>
          <a:bodyPr/>
          <a:lstStyle/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smtClean="0"/>
              <a:t>Prevede la valutazione della</a:t>
            </a:r>
            <a:r>
              <a:rPr lang="it-IT" sz="2000" b="1" smtClean="0"/>
              <a:t> </a:t>
            </a:r>
            <a:r>
              <a:rPr lang="it-IT" sz="2000" b="1" smtClean="0">
                <a:solidFill>
                  <a:srgbClr val="FF0000"/>
                </a:solidFill>
              </a:rPr>
              <a:t>percezione soggettiva dei lavoratori</a:t>
            </a:r>
            <a:r>
              <a:rPr lang="it-IT" sz="2000" smtClean="0"/>
              <a:t>, ad es. attraverso differenti strumenti come </a:t>
            </a:r>
            <a:r>
              <a:rPr lang="it-IT" sz="2000" smtClean="0">
                <a:solidFill>
                  <a:srgbClr val="FF0000"/>
                </a:solidFill>
              </a:rPr>
              <a:t>questionari, focus group. Interviste semi-strutturate</a:t>
            </a:r>
            <a:r>
              <a:rPr lang="it-IT" sz="2000" smtClean="0"/>
              <a:t>, sulle famiglie di fattori/indicatori di cui all'elenco indicato per la valutazione preliminare.</a:t>
            </a:r>
          </a:p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smtClean="0"/>
              <a:t>Fa riferimento ai gruppi omogenei di lavoratori rispetto ai quali sono state rilevate delle criticità. Nelle aziende di maggiori dimensioni è possibile che tale fase di indagine venga realizzata tramite un campione rappresentativo di lavoratori.</a:t>
            </a:r>
          </a:p>
          <a:p>
            <a:pPr indent="-303213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smtClean="0"/>
              <a:t>Nelle imprese che occupano fino a 5 lavoratori, il DL può scegliere di utilizzare modalità di valutazione (es. riunioni; focus group) che garantiscano il coinvolgimento diretto dei lavoratori nella ricerca delle soluzioni e nella verifica della loro efficacia.</a:t>
            </a:r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ln/>
        </p:spPr>
        <p:txBody>
          <a:bodyPr/>
          <a:lstStyle/>
          <a:p>
            <a:fld id="{4DC9CCED-92A9-4325-8237-D70D7D7D5F9F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i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Tema di Office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2890</Words>
  <Application>Microsoft Office PowerPoint</Application>
  <PresentationFormat>Presentazione su schermo (4:3)</PresentationFormat>
  <Paragraphs>466</Paragraphs>
  <Slides>35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35</vt:i4>
      </vt:variant>
    </vt:vector>
  </HeadingPairs>
  <TitlesOfParts>
    <vt:vector size="43" baseType="lpstr">
      <vt:lpstr>Arial</vt:lpstr>
      <vt:lpstr>Times New Roman</vt:lpstr>
      <vt:lpstr>Arial Unicode MS</vt:lpstr>
      <vt:lpstr>Verdana</vt:lpstr>
      <vt:lpstr>Wingdings</vt:lpstr>
      <vt:lpstr>Cambria</vt:lpstr>
      <vt:lpstr>Tema di Office</vt:lpstr>
      <vt:lpstr>1_Tema di Office</vt:lpstr>
      <vt:lpstr>Diapositiva 1</vt:lpstr>
      <vt:lpstr>Cerimonia di chiusura della campagna ambienti di lavoro sani e sicuri 2014-2015 </vt:lpstr>
      <vt:lpstr>Diapositiva 3</vt:lpstr>
      <vt:lpstr>Diapositiva 4</vt:lpstr>
      <vt:lpstr>Il processo di valutazione dello SLC</vt:lpstr>
      <vt:lpstr>Obiettivo della valutazione</vt:lpstr>
      <vt:lpstr>Valutazione preliminare (cosa è) </vt:lpstr>
      <vt:lpstr>Tre concetti dalle buone prassi</vt:lpstr>
      <vt:lpstr>La valutazione approfondita secondo la CCP</vt:lpstr>
      <vt:lpstr>Questionario ISPESL-HSE (Health and Safety Executive)</vt:lpstr>
      <vt:lpstr>Questionario ISPESL-HSE</vt:lpstr>
      <vt:lpstr>Questionario ISPESL-HSE</vt:lpstr>
      <vt:lpstr>Questionario ISPESL-HSE</vt:lpstr>
      <vt:lpstr>Questionario ISPESL-HSE</vt:lpstr>
      <vt:lpstr>Questionario ISPESL-HSE</vt:lpstr>
      <vt:lpstr>Gestione dei risultati del questionario ISPESL-HSE</vt:lpstr>
      <vt:lpstr>Si possono utilizzare altri strumenti?</vt:lpstr>
      <vt:lpstr>Focus group</vt:lpstr>
      <vt:lpstr>Il modello di riferimento</vt:lpstr>
      <vt:lpstr>Modello operativo per la valutazione e la prevenzione dello stress lavoro-correlato</vt:lpstr>
      <vt:lpstr>Indicatori aziendali</vt:lpstr>
      <vt:lpstr>CONTESTO DEL LAVORO</vt:lpstr>
      <vt:lpstr>CONTENUTO DEL LAVORO</vt:lpstr>
      <vt:lpstr>REAZIONI Negli ultimi 6 mesi ti è capitato di provare   </vt:lpstr>
      <vt:lpstr>FATTORI PERSONALI</vt:lpstr>
      <vt:lpstr>Valutazione approfondita per item</vt:lpstr>
      <vt:lpstr>Valutazione approfondita per indicatori</vt:lpstr>
      <vt:lpstr>Valutazione approfondita per aree</vt:lpstr>
      <vt:lpstr>Valutazione approfondita per aree</vt:lpstr>
      <vt:lpstr>La scala Likert</vt:lpstr>
      <vt:lpstr>Il sistema di punteggio</vt:lpstr>
      <vt:lpstr>Valutazione preliminare per indicatori</vt:lpstr>
      <vt:lpstr>Integrazione delle valutazioni oggettiva/soggettiva</vt:lpstr>
      <vt:lpstr>Esempio di pianificazione dell’ intervento</vt:lpstr>
      <vt:lpstr>Diapositiva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</dc:title>
  <dc:creator>paologentile</dc:creator>
  <cp:lastModifiedBy>Utente</cp:lastModifiedBy>
  <cp:revision>112</cp:revision>
  <cp:lastPrinted>1601-01-01T00:00:00Z</cp:lastPrinted>
  <dcterms:created xsi:type="dcterms:W3CDTF">2012-03-12T17:35:37Z</dcterms:created>
  <dcterms:modified xsi:type="dcterms:W3CDTF">2015-11-12T14:52:01Z</dcterms:modified>
</cp:coreProperties>
</file>